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308" r:id="rId3"/>
    <p:sldId id="285" r:id="rId4"/>
    <p:sldId id="309" r:id="rId5"/>
    <p:sldId id="310" r:id="rId6"/>
    <p:sldId id="292" r:id="rId7"/>
    <p:sldId id="257" r:id="rId8"/>
    <p:sldId id="258" r:id="rId9"/>
    <p:sldId id="259" r:id="rId10"/>
    <p:sldId id="311" r:id="rId11"/>
    <p:sldId id="263" r:id="rId12"/>
    <p:sldId id="299" r:id="rId13"/>
    <p:sldId id="312" r:id="rId14"/>
    <p:sldId id="313" r:id="rId15"/>
    <p:sldId id="275" r:id="rId16"/>
    <p:sldId id="314" r:id="rId17"/>
    <p:sldId id="315" r:id="rId18"/>
    <p:sldId id="316" r:id="rId19"/>
    <p:sldId id="317" r:id="rId20"/>
    <p:sldId id="318" r:id="rId21"/>
    <p:sldId id="319" r:id="rId22"/>
    <p:sldId id="320" r:id="rId23"/>
    <p:sldId id="321" r:id="rId24"/>
    <p:sldId id="294" r:id="rId25"/>
    <p:sldId id="322" r:id="rId26"/>
    <p:sldId id="324" r:id="rId27"/>
    <p:sldId id="326" r:id="rId28"/>
    <p:sldId id="325" r:id="rId29"/>
    <p:sldId id="323" r:id="rId30"/>
    <p:sldId id="328" r:id="rId31"/>
    <p:sldId id="327" r:id="rId32"/>
    <p:sldId id="274" r:id="rId33"/>
    <p:sldId id="262" r:id="rId34"/>
    <p:sldId id="304" r:id="rId35"/>
    <p:sldId id="264" r:id="rId36"/>
    <p:sldId id="300" r:id="rId37"/>
    <p:sldId id="305" r:id="rId38"/>
    <p:sldId id="306" r:id="rId39"/>
    <p:sldId id="307" r:id="rId40"/>
    <p:sldId id="278" r:id="rId41"/>
    <p:sldId id="290"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32"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9CAC6"/>
    <a:srgbClr val="EBC7C7"/>
    <a:srgbClr val="3366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481"/>
    <p:restoredTop sz="96208"/>
  </p:normalViewPr>
  <p:slideViewPr>
    <p:cSldViewPr snapToGrid="0" snapToObjects="1">
      <p:cViewPr>
        <p:scale>
          <a:sx n="95" d="100"/>
          <a:sy n="95" d="100"/>
        </p:scale>
        <p:origin x="1224" y="176"/>
      </p:cViewPr>
      <p:guideLst>
        <p:guide orient="horz" pos="2232"/>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6E7A31-1ABD-3D46-B78B-2C5E5D78E73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9E46A94-F9F8-B54F-ACC4-FF4A4FEC547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0DE05F8-4A96-7943-8A18-72A785C09581}"/>
              </a:ext>
            </a:extLst>
          </p:cNvPr>
          <p:cNvSpPr>
            <a:spLocks noGrp="1"/>
          </p:cNvSpPr>
          <p:nvPr>
            <p:ph type="dt" sz="half" idx="10"/>
          </p:nvPr>
        </p:nvSpPr>
        <p:spPr/>
        <p:txBody>
          <a:bodyPr/>
          <a:lstStyle/>
          <a:p>
            <a:fld id="{A148A409-D40B-5C45-95BA-FABA90E9610F}" type="datetimeFigureOut">
              <a:rPr lang="en-US" smtClean="0"/>
              <a:t>5/21/20</a:t>
            </a:fld>
            <a:endParaRPr lang="en-US"/>
          </a:p>
        </p:txBody>
      </p:sp>
      <p:sp>
        <p:nvSpPr>
          <p:cNvPr id="5" name="Footer Placeholder 4">
            <a:extLst>
              <a:ext uri="{FF2B5EF4-FFF2-40B4-BE49-F238E27FC236}">
                <a16:creationId xmlns:a16="http://schemas.microsoft.com/office/drawing/2014/main" id="{592054DE-6DDC-0246-9A89-5AD9C7496F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0365B57-45F4-004C-93AD-23AEB7C61716}"/>
              </a:ext>
            </a:extLst>
          </p:cNvPr>
          <p:cNvSpPr>
            <a:spLocks noGrp="1"/>
          </p:cNvSpPr>
          <p:nvPr>
            <p:ph type="sldNum" sz="quarter" idx="12"/>
          </p:nvPr>
        </p:nvSpPr>
        <p:spPr/>
        <p:txBody>
          <a:bodyPr/>
          <a:lstStyle/>
          <a:p>
            <a:fld id="{79409A0B-C327-3840-B186-960C2748BC75}" type="slidenum">
              <a:rPr lang="en-US" smtClean="0"/>
              <a:t>‹#›</a:t>
            </a:fld>
            <a:endParaRPr lang="en-US"/>
          </a:p>
        </p:txBody>
      </p:sp>
    </p:spTree>
    <p:extLst>
      <p:ext uri="{BB962C8B-B14F-4D97-AF65-F5344CB8AC3E}">
        <p14:creationId xmlns:p14="http://schemas.microsoft.com/office/powerpoint/2010/main" val="34584981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0EC334-E46C-B847-942F-F3615AA5F7D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16FEB87-4F22-F64B-895B-584BDDAA013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7205B0-D254-1648-9947-C7FB863D5D37}"/>
              </a:ext>
            </a:extLst>
          </p:cNvPr>
          <p:cNvSpPr>
            <a:spLocks noGrp="1"/>
          </p:cNvSpPr>
          <p:nvPr>
            <p:ph type="dt" sz="half" idx="10"/>
          </p:nvPr>
        </p:nvSpPr>
        <p:spPr/>
        <p:txBody>
          <a:bodyPr/>
          <a:lstStyle/>
          <a:p>
            <a:fld id="{A148A409-D40B-5C45-95BA-FABA90E9610F}" type="datetimeFigureOut">
              <a:rPr lang="en-US" smtClean="0"/>
              <a:t>5/21/20</a:t>
            </a:fld>
            <a:endParaRPr lang="en-US"/>
          </a:p>
        </p:txBody>
      </p:sp>
      <p:sp>
        <p:nvSpPr>
          <p:cNvPr id="5" name="Footer Placeholder 4">
            <a:extLst>
              <a:ext uri="{FF2B5EF4-FFF2-40B4-BE49-F238E27FC236}">
                <a16:creationId xmlns:a16="http://schemas.microsoft.com/office/drawing/2014/main" id="{0E8895F2-F043-4441-9973-EDDCBFEE5D8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66B778D-D975-1E4A-A71F-70DED22DE0C9}"/>
              </a:ext>
            </a:extLst>
          </p:cNvPr>
          <p:cNvSpPr>
            <a:spLocks noGrp="1"/>
          </p:cNvSpPr>
          <p:nvPr>
            <p:ph type="sldNum" sz="quarter" idx="12"/>
          </p:nvPr>
        </p:nvSpPr>
        <p:spPr/>
        <p:txBody>
          <a:bodyPr/>
          <a:lstStyle/>
          <a:p>
            <a:fld id="{79409A0B-C327-3840-B186-960C2748BC75}" type="slidenum">
              <a:rPr lang="en-US" smtClean="0"/>
              <a:t>‹#›</a:t>
            </a:fld>
            <a:endParaRPr lang="en-US"/>
          </a:p>
        </p:txBody>
      </p:sp>
    </p:spTree>
    <p:extLst>
      <p:ext uri="{BB962C8B-B14F-4D97-AF65-F5344CB8AC3E}">
        <p14:creationId xmlns:p14="http://schemas.microsoft.com/office/powerpoint/2010/main" val="5505639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DFF4C17-68FA-2C4C-B460-339FA82BED0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7FD1CE7-3F4B-7649-9AFA-93F470EB687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6447D58-0570-1E46-BDE4-E47D93861CC9}"/>
              </a:ext>
            </a:extLst>
          </p:cNvPr>
          <p:cNvSpPr>
            <a:spLocks noGrp="1"/>
          </p:cNvSpPr>
          <p:nvPr>
            <p:ph type="dt" sz="half" idx="10"/>
          </p:nvPr>
        </p:nvSpPr>
        <p:spPr/>
        <p:txBody>
          <a:bodyPr/>
          <a:lstStyle/>
          <a:p>
            <a:fld id="{A148A409-D40B-5C45-95BA-FABA90E9610F}" type="datetimeFigureOut">
              <a:rPr lang="en-US" smtClean="0"/>
              <a:t>5/21/20</a:t>
            </a:fld>
            <a:endParaRPr lang="en-US"/>
          </a:p>
        </p:txBody>
      </p:sp>
      <p:sp>
        <p:nvSpPr>
          <p:cNvPr id="5" name="Footer Placeholder 4">
            <a:extLst>
              <a:ext uri="{FF2B5EF4-FFF2-40B4-BE49-F238E27FC236}">
                <a16:creationId xmlns:a16="http://schemas.microsoft.com/office/drawing/2014/main" id="{7C7137B7-3705-B147-AADE-13048E7F60F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180CED-A34F-1643-90F5-353DC9C83047}"/>
              </a:ext>
            </a:extLst>
          </p:cNvPr>
          <p:cNvSpPr>
            <a:spLocks noGrp="1"/>
          </p:cNvSpPr>
          <p:nvPr>
            <p:ph type="sldNum" sz="quarter" idx="12"/>
          </p:nvPr>
        </p:nvSpPr>
        <p:spPr/>
        <p:txBody>
          <a:bodyPr/>
          <a:lstStyle/>
          <a:p>
            <a:fld id="{79409A0B-C327-3840-B186-960C2748BC75}" type="slidenum">
              <a:rPr lang="en-US" smtClean="0"/>
              <a:t>‹#›</a:t>
            </a:fld>
            <a:endParaRPr lang="en-US"/>
          </a:p>
        </p:txBody>
      </p:sp>
    </p:spTree>
    <p:extLst>
      <p:ext uri="{BB962C8B-B14F-4D97-AF65-F5344CB8AC3E}">
        <p14:creationId xmlns:p14="http://schemas.microsoft.com/office/powerpoint/2010/main" val="5383768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F4DA85-A49F-D34B-B8E1-E73826DF874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44403A8-26F1-A747-A631-8706382379C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C4C6F92-9B11-6D43-B6FD-33E41E27593E}"/>
              </a:ext>
            </a:extLst>
          </p:cNvPr>
          <p:cNvSpPr>
            <a:spLocks noGrp="1"/>
          </p:cNvSpPr>
          <p:nvPr>
            <p:ph type="dt" sz="half" idx="10"/>
          </p:nvPr>
        </p:nvSpPr>
        <p:spPr/>
        <p:txBody>
          <a:bodyPr/>
          <a:lstStyle/>
          <a:p>
            <a:fld id="{A148A409-D40B-5C45-95BA-FABA90E9610F}" type="datetimeFigureOut">
              <a:rPr lang="en-US" smtClean="0"/>
              <a:t>5/21/20</a:t>
            </a:fld>
            <a:endParaRPr lang="en-US"/>
          </a:p>
        </p:txBody>
      </p:sp>
      <p:sp>
        <p:nvSpPr>
          <p:cNvPr id="5" name="Footer Placeholder 4">
            <a:extLst>
              <a:ext uri="{FF2B5EF4-FFF2-40B4-BE49-F238E27FC236}">
                <a16:creationId xmlns:a16="http://schemas.microsoft.com/office/drawing/2014/main" id="{2B001EB8-1F2A-BD48-87E7-A21319A5296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6A927FE-54D8-7342-AE7E-2F02AB845C50}"/>
              </a:ext>
            </a:extLst>
          </p:cNvPr>
          <p:cNvSpPr>
            <a:spLocks noGrp="1"/>
          </p:cNvSpPr>
          <p:nvPr>
            <p:ph type="sldNum" sz="quarter" idx="12"/>
          </p:nvPr>
        </p:nvSpPr>
        <p:spPr/>
        <p:txBody>
          <a:bodyPr/>
          <a:lstStyle/>
          <a:p>
            <a:fld id="{79409A0B-C327-3840-B186-960C2748BC75}" type="slidenum">
              <a:rPr lang="en-US" smtClean="0"/>
              <a:t>‹#›</a:t>
            </a:fld>
            <a:endParaRPr lang="en-US"/>
          </a:p>
        </p:txBody>
      </p:sp>
    </p:spTree>
    <p:extLst>
      <p:ext uri="{BB962C8B-B14F-4D97-AF65-F5344CB8AC3E}">
        <p14:creationId xmlns:p14="http://schemas.microsoft.com/office/powerpoint/2010/main" val="41327739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5D0671-64E3-954A-9969-242BC0B52A4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0E8F1C9-3EBC-5146-BFC1-9FCDF7C6200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BDA073E-9923-A74F-AFD6-6DEC68F6F311}"/>
              </a:ext>
            </a:extLst>
          </p:cNvPr>
          <p:cNvSpPr>
            <a:spLocks noGrp="1"/>
          </p:cNvSpPr>
          <p:nvPr>
            <p:ph type="dt" sz="half" idx="10"/>
          </p:nvPr>
        </p:nvSpPr>
        <p:spPr/>
        <p:txBody>
          <a:bodyPr/>
          <a:lstStyle/>
          <a:p>
            <a:fld id="{A148A409-D40B-5C45-95BA-FABA90E9610F}" type="datetimeFigureOut">
              <a:rPr lang="en-US" smtClean="0"/>
              <a:t>5/21/20</a:t>
            </a:fld>
            <a:endParaRPr lang="en-US"/>
          </a:p>
        </p:txBody>
      </p:sp>
      <p:sp>
        <p:nvSpPr>
          <p:cNvPr id="5" name="Footer Placeholder 4">
            <a:extLst>
              <a:ext uri="{FF2B5EF4-FFF2-40B4-BE49-F238E27FC236}">
                <a16:creationId xmlns:a16="http://schemas.microsoft.com/office/drawing/2014/main" id="{B778C0C4-0CD3-284F-938D-547E0F5B3DC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C9BCE5F-C624-2344-BA70-073D026C2EC5}"/>
              </a:ext>
            </a:extLst>
          </p:cNvPr>
          <p:cNvSpPr>
            <a:spLocks noGrp="1"/>
          </p:cNvSpPr>
          <p:nvPr>
            <p:ph type="sldNum" sz="quarter" idx="12"/>
          </p:nvPr>
        </p:nvSpPr>
        <p:spPr/>
        <p:txBody>
          <a:bodyPr/>
          <a:lstStyle/>
          <a:p>
            <a:fld id="{79409A0B-C327-3840-B186-960C2748BC75}" type="slidenum">
              <a:rPr lang="en-US" smtClean="0"/>
              <a:t>‹#›</a:t>
            </a:fld>
            <a:endParaRPr lang="en-US"/>
          </a:p>
        </p:txBody>
      </p:sp>
    </p:spTree>
    <p:extLst>
      <p:ext uri="{BB962C8B-B14F-4D97-AF65-F5344CB8AC3E}">
        <p14:creationId xmlns:p14="http://schemas.microsoft.com/office/powerpoint/2010/main" val="5713328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E75457-1A1A-364C-B01E-D517943D548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AFFAB9A-6B0B-4844-BDFD-71E5F9E358F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C4C60B5-5BF0-A047-8F3E-9C817E7D39B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4C4ECBF-8C0A-D048-95B4-DC6E49DDD1B6}"/>
              </a:ext>
            </a:extLst>
          </p:cNvPr>
          <p:cNvSpPr>
            <a:spLocks noGrp="1"/>
          </p:cNvSpPr>
          <p:nvPr>
            <p:ph type="dt" sz="half" idx="10"/>
          </p:nvPr>
        </p:nvSpPr>
        <p:spPr/>
        <p:txBody>
          <a:bodyPr/>
          <a:lstStyle/>
          <a:p>
            <a:fld id="{A148A409-D40B-5C45-95BA-FABA90E9610F}" type="datetimeFigureOut">
              <a:rPr lang="en-US" smtClean="0"/>
              <a:t>5/21/20</a:t>
            </a:fld>
            <a:endParaRPr lang="en-US"/>
          </a:p>
        </p:txBody>
      </p:sp>
      <p:sp>
        <p:nvSpPr>
          <p:cNvPr id="6" name="Footer Placeholder 5">
            <a:extLst>
              <a:ext uri="{FF2B5EF4-FFF2-40B4-BE49-F238E27FC236}">
                <a16:creationId xmlns:a16="http://schemas.microsoft.com/office/drawing/2014/main" id="{6D5C4D16-C489-584B-A0FE-AD564E41B73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C801855-738E-8A4E-99CF-DEE044C565F3}"/>
              </a:ext>
            </a:extLst>
          </p:cNvPr>
          <p:cNvSpPr>
            <a:spLocks noGrp="1"/>
          </p:cNvSpPr>
          <p:nvPr>
            <p:ph type="sldNum" sz="quarter" idx="12"/>
          </p:nvPr>
        </p:nvSpPr>
        <p:spPr/>
        <p:txBody>
          <a:bodyPr/>
          <a:lstStyle/>
          <a:p>
            <a:fld id="{79409A0B-C327-3840-B186-960C2748BC75}" type="slidenum">
              <a:rPr lang="en-US" smtClean="0"/>
              <a:t>‹#›</a:t>
            </a:fld>
            <a:endParaRPr lang="en-US"/>
          </a:p>
        </p:txBody>
      </p:sp>
    </p:spTree>
    <p:extLst>
      <p:ext uri="{BB962C8B-B14F-4D97-AF65-F5344CB8AC3E}">
        <p14:creationId xmlns:p14="http://schemas.microsoft.com/office/powerpoint/2010/main" val="20668212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A32BDC-190C-914A-88C3-6EAE292DC40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AAA0162-11A2-E04E-92C3-F46AB1461D2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3130A78-6D25-EF4B-816E-BEC469B6038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9979F30-FEC1-7F46-877B-80080D63394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820D495-C236-9849-A843-A179D7C47B3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1CE32F5-817D-7B46-A1D6-75ED41C159BB}"/>
              </a:ext>
            </a:extLst>
          </p:cNvPr>
          <p:cNvSpPr>
            <a:spLocks noGrp="1"/>
          </p:cNvSpPr>
          <p:nvPr>
            <p:ph type="dt" sz="half" idx="10"/>
          </p:nvPr>
        </p:nvSpPr>
        <p:spPr/>
        <p:txBody>
          <a:bodyPr/>
          <a:lstStyle/>
          <a:p>
            <a:fld id="{A148A409-D40B-5C45-95BA-FABA90E9610F}" type="datetimeFigureOut">
              <a:rPr lang="en-US" smtClean="0"/>
              <a:t>5/21/20</a:t>
            </a:fld>
            <a:endParaRPr lang="en-US"/>
          </a:p>
        </p:txBody>
      </p:sp>
      <p:sp>
        <p:nvSpPr>
          <p:cNvPr id="8" name="Footer Placeholder 7">
            <a:extLst>
              <a:ext uri="{FF2B5EF4-FFF2-40B4-BE49-F238E27FC236}">
                <a16:creationId xmlns:a16="http://schemas.microsoft.com/office/drawing/2014/main" id="{7CB4B89B-0102-EB47-AC1F-93D451D1EF8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4CCA6D7-0BD3-0A4F-B551-B8C1F69A94B0}"/>
              </a:ext>
            </a:extLst>
          </p:cNvPr>
          <p:cNvSpPr>
            <a:spLocks noGrp="1"/>
          </p:cNvSpPr>
          <p:nvPr>
            <p:ph type="sldNum" sz="quarter" idx="12"/>
          </p:nvPr>
        </p:nvSpPr>
        <p:spPr/>
        <p:txBody>
          <a:bodyPr/>
          <a:lstStyle/>
          <a:p>
            <a:fld id="{79409A0B-C327-3840-B186-960C2748BC75}" type="slidenum">
              <a:rPr lang="en-US" smtClean="0"/>
              <a:t>‹#›</a:t>
            </a:fld>
            <a:endParaRPr lang="en-US"/>
          </a:p>
        </p:txBody>
      </p:sp>
    </p:spTree>
    <p:extLst>
      <p:ext uri="{BB962C8B-B14F-4D97-AF65-F5344CB8AC3E}">
        <p14:creationId xmlns:p14="http://schemas.microsoft.com/office/powerpoint/2010/main" val="35483499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EE3700-B28D-8047-A15B-77D05D452B7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08A61B3-635A-A249-951B-F9450FDC63F1}"/>
              </a:ext>
            </a:extLst>
          </p:cNvPr>
          <p:cNvSpPr>
            <a:spLocks noGrp="1"/>
          </p:cNvSpPr>
          <p:nvPr>
            <p:ph type="dt" sz="half" idx="10"/>
          </p:nvPr>
        </p:nvSpPr>
        <p:spPr/>
        <p:txBody>
          <a:bodyPr/>
          <a:lstStyle/>
          <a:p>
            <a:fld id="{A148A409-D40B-5C45-95BA-FABA90E9610F}" type="datetimeFigureOut">
              <a:rPr lang="en-US" smtClean="0"/>
              <a:t>5/21/20</a:t>
            </a:fld>
            <a:endParaRPr lang="en-US"/>
          </a:p>
        </p:txBody>
      </p:sp>
      <p:sp>
        <p:nvSpPr>
          <p:cNvPr id="4" name="Footer Placeholder 3">
            <a:extLst>
              <a:ext uri="{FF2B5EF4-FFF2-40B4-BE49-F238E27FC236}">
                <a16:creationId xmlns:a16="http://schemas.microsoft.com/office/drawing/2014/main" id="{DEDB4412-4E8F-F940-8802-0194ADB87F2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24BD576-0DA4-6C4A-BC92-F20410DBB213}"/>
              </a:ext>
            </a:extLst>
          </p:cNvPr>
          <p:cNvSpPr>
            <a:spLocks noGrp="1"/>
          </p:cNvSpPr>
          <p:nvPr>
            <p:ph type="sldNum" sz="quarter" idx="12"/>
          </p:nvPr>
        </p:nvSpPr>
        <p:spPr/>
        <p:txBody>
          <a:bodyPr/>
          <a:lstStyle/>
          <a:p>
            <a:fld id="{79409A0B-C327-3840-B186-960C2748BC75}" type="slidenum">
              <a:rPr lang="en-US" smtClean="0"/>
              <a:t>‹#›</a:t>
            </a:fld>
            <a:endParaRPr lang="en-US"/>
          </a:p>
        </p:txBody>
      </p:sp>
    </p:spTree>
    <p:extLst>
      <p:ext uri="{BB962C8B-B14F-4D97-AF65-F5344CB8AC3E}">
        <p14:creationId xmlns:p14="http://schemas.microsoft.com/office/powerpoint/2010/main" val="34029710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19FB200-FE9E-274B-904B-555EE8E2D814}"/>
              </a:ext>
            </a:extLst>
          </p:cNvPr>
          <p:cNvSpPr>
            <a:spLocks noGrp="1"/>
          </p:cNvSpPr>
          <p:nvPr>
            <p:ph type="dt" sz="half" idx="10"/>
          </p:nvPr>
        </p:nvSpPr>
        <p:spPr/>
        <p:txBody>
          <a:bodyPr/>
          <a:lstStyle/>
          <a:p>
            <a:fld id="{A148A409-D40B-5C45-95BA-FABA90E9610F}" type="datetimeFigureOut">
              <a:rPr lang="en-US" smtClean="0"/>
              <a:t>5/21/20</a:t>
            </a:fld>
            <a:endParaRPr lang="en-US"/>
          </a:p>
        </p:txBody>
      </p:sp>
      <p:sp>
        <p:nvSpPr>
          <p:cNvPr id="3" name="Footer Placeholder 2">
            <a:extLst>
              <a:ext uri="{FF2B5EF4-FFF2-40B4-BE49-F238E27FC236}">
                <a16:creationId xmlns:a16="http://schemas.microsoft.com/office/drawing/2014/main" id="{8C8EE746-855E-CF47-8BC6-116B46DB8EF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A60DD14-8BD4-7F43-8C10-9A80241E5B0B}"/>
              </a:ext>
            </a:extLst>
          </p:cNvPr>
          <p:cNvSpPr>
            <a:spLocks noGrp="1"/>
          </p:cNvSpPr>
          <p:nvPr>
            <p:ph type="sldNum" sz="quarter" idx="12"/>
          </p:nvPr>
        </p:nvSpPr>
        <p:spPr/>
        <p:txBody>
          <a:bodyPr/>
          <a:lstStyle/>
          <a:p>
            <a:fld id="{79409A0B-C327-3840-B186-960C2748BC75}" type="slidenum">
              <a:rPr lang="en-US" smtClean="0"/>
              <a:t>‹#›</a:t>
            </a:fld>
            <a:endParaRPr lang="en-US"/>
          </a:p>
        </p:txBody>
      </p:sp>
    </p:spTree>
    <p:extLst>
      <p:ext uri="{BB962C8B-B14F-4D97-AF65-F5344CB8AC3E}">
        <p14:creationId xmlns:p14="http://schemas.microsoft.com/office/powerpoint/2010/main" val="38995586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95BB04-5DF9-204B-8D82-526C7F4E845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9589F38-9C60-4B4B-A47E-075BB844C17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D01AD8A-C2A7-2C4A-A452-F913A38A624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BBC5916-2D3D-E44C-93BB-D3CAF6BB850F}"/>
              </a:ext>
            </a:extLst>
          </p:cNvPr>
          <p:cNvSpPr>
            <a:spLocks noGrp="1"/>
          </p:cNvSpPr>
          <p:nvPr>
            <p:ph type="dt" sz="half" idx="10"/>
          </p:nvPr>
        </p:nvSpPr>
        <p:spPr/>
        <p:txBody>
          <a:bodyPr/>
          <a:lstStyle/>
          <a:p>
            <a:fld id="{A148A409-D40B-5C45-95BA-FABA90E9610F}" type="datetimeFigureOut">
              <a:rPr lang="en-US" smtClean="0"/>
              <a:t>5/21/20</a:t>
            </a:fld>
            <a:endParaRPr lang="en-US"/>
          </a:p>
        </p:txBody>
      </p:sp>
      <p:sp>
        <p:nvSpPr>
          <p:cNvPr id="6" name="Footer Placeholder 5">
            <a:extLst>
              <a:ext uri="{FF2B5EF4-FFF2-40B4-BE49-F238E27FC236}">
                <a16:creationId xmlns:a16="http://schemas.microsoft.com/office/drawing/2014/main" id="{F62398B1-B6BD-DA4C-A03B-F0D138019CD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ABE83B3-F152-CE41-B30C-827931B74528}"/>
              </a:ext>
            </a:extLst>
          </p:cNvPr>
          <p:cNvSpPr>
            <a:spLocks noGrp="1"/>
          </p:cNvSpPr>
          <p:nvPr>
            <p:ph type="sldNum" sz="quarter" idx="12"/>
          </p:nvPr>
        </p:nvSpPr>
        <p:spPr/>
        <p:txBody>
          <a:bodyPr/>
          <a:lstStyle/>
          <a:p>
            <a:fld id="{79409A0B-C327-3840-B186-960C2748BC75}" type="slidenum">
              <a:rPr lang="en-US" smtClean="0"/>
              <a:t>‹#›</a:t>
            </a:fld>
            <a:endParaRPr lang="en-US"/>
          </a:p>
        </p:txBody>
      </p:sp>
    </p:spTree>
    <p:extLst>
      <p:ext uri="{BB962C8B-B14F-4D97-AF65-F5344CB8AC3E}">
        <p14:creationId xmlns:p14="http://schemas.microsoft.com/office/powerpoint/2010/main" val="35033013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4D8462-55B5-5344-A459-AA5B775A44A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978749A-0458-4242-90B6-ED32FF18A69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0F25B88-CC56-1040-BBB5-4525B1F0B7A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2AFF921-34DF-5743-B8BF-E149DC0FE56F}"/>
              </a:ext>
            </a:extLst>
          </p:cNvPr>
          <p:cNvSpPr>
            <a:spLocks noGrp="1"/>
          </p:cNvSpPr>
          <p:nvPr>
            <p:ph type="dt" sz="half" idx="10"/>
          </p:nvPr>
        </p:nvSpPr>
        <p:spPr/>
        <p:txBody>
          <a:bodyPr/>
          <a:lstStyle/>
          <a:p>
            <a:fld id="{A148A409-D40B-5C45-95BA-FABA90E9610F}" type="datetimeFigureOut">
              <a:rPr lang="en-US" smtClean="0"/>
              <a:t>5/21/20</a:t>
            </a:fld>
            <a:endParaRPr lang="en-US"/>
          </a:p>
        </p:txBody>
      </p:sp>
      <p:sp>
        <p:nvSpPr>
          <p:cNvPr id="6" name="Footer Placeholder 5">
            <a:extLst>
              <a:ext uri="{FF2B5EF4-FFF2-40B4-BE49-F238E27FC236}">
                <a16:creationId xmlns:a16="http://schemas.microsoft.com/office/drawing/2014/main" id="{A886F383-D48E-E840-A4CE-63FE85ED6B2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A666044-5D5C-9B47-92EA-002A4415059B}"/>
              </a:ext>
            </a:extLst>
          </p:cNvPr>
          <p:cNvSpPr>
            <a:spLocks noGrp="1"/>
          </p:cNvSpPr>
          <p:nvPr>
            <p:ph type="sldNum" sz="quarter" idx="12"/>
          </p:nvPr>
        </p:nvSpPr>
        <p:spPr/>
        <p:txBody>
          <a:bodyPr/>
          <a:lstStyle/>
          <a:p>
            <a:fld id="{79409A0B-C327-3840-B186-960C2748BC75}" type="slidenum">
              <a:rPr lang="en-US" smtClean="0"/>
              <a:t>‹#›</a:t>
            </a:fld>
            <a:endParaRPr lang="en-US"/>
          </a:p>
        </p:txBody>
      </p:sp>
    </p:spTree>
    <p:extLst>
      <p:ext uri="{BB962C8B-B14F-4D97-AF65-F5344CB8AC3E}">
        <p14:creationId xmlns:p14="http://schemas.microsoft.com/office/powerpoint/2010/main" val="37188111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8CA7AF7-FBFE-C344-9363-084E499363D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988AA50-5F70-414E-8BFE-44D789502C0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BAF96D-4788-CF44-ACA2-EAF2FEA6C59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148A409-D40B-5C45-95BA-FABA90E9610F}" type="datetimeFigureOut">
              <a:rPr lang="en-US" smtClean="0"/>
              <a:t>5/21/20</a:t>
            </a:fld>
            <a:endParaRPr lang="en-US"/>
          </a:p>
        </p:txBody>
      </p:sp>
      <p:sp>
        <p:nvSpPr>
          <p:cNvPr id="5" name="Footer Placeholder 4">
            <a:extLst>
              <a:ext uri="{FF2B5EF4-FFF2-40B4-BE49-F238E27FC236}">
                <a16:creationId xmlns:a16="http://schemas.microsoft.com/office/drawing/2014/main" id="{45487D76-521C-3648-BA96-333DEAC2EC1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C48F4E9-23AC-E140-9C68-41B7D2D4B05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9409A0B-C327-3840-B186-960C2748BC75}" type="slidenum">
              <a:rPr lang="en-US" smtClean="0"/>
              <a:t>‹#›</a:t>
            </a:fld>
            <a:endParaRPr lang="en-US"/>
          </a:p>
        </p:txBody>
      </p:sp>
    </p:spTree>
    <p:extLst>
      <p:ext uri="{BB962C8B-B14F-4D97-AF65-F5344CB8AC3E}">
        <p14:creationId xmlns:p14="http://schemas.microsoft.com/office/powerpoint/2010/main" val="14846901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xml"/><Relationship Id="rId4" Type="http://schemas.openxmlformats.org/officeDocument/2006/relationships/image" Target="../media/image41.png"/></Relationships>
</file>

<file path=ppt/slides/_rels/slide1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xml"/><Relationship Id="rId4" Type="http://schemas.openxmlformats.org/officeDocument/2006/relationships/image" Target="../media/image44.png"/></Relationships>
</file>

<file path=ppt/slides/_rels/slide12.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image" Target="../media/image45.png"/><Relationship Id="rId1" Type="http://schemas.openxmlformats.org/officeDocument/2006/relationships/slideLayout" Target="../slideLayouts/slideLayout1.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13.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3.png"/><Relationship Id="rId7" Type="http://schemas.openxmlformats.org/officeDocument/2006/relationships/image" Target="../media/image57.png"/><Relationship Id="rId12" Type="http://schemas.openxmlformats.org/officeDocument/2006/relationships/image" Target="../media/image62.png"/><Relationship Id="rId2" Type="http://schemas.openxmlformats.org/officeDocument/2006/relationships/image" Target="../media/image52.png"/><Relationship Id="rId1" Type="http://schemas.openxmlformats.org/officeDocument/2006/relationships/slideLayout" Target="../slideLayouts/slideLayout1.xml"/><Relationship Id="rId6" Type="http://schemas.openxmlformats.org/officeDocument/2006/relationships/image" Target="../media/image56.png"/><Relationship Id="rId11" Type="http://schemas.openxmlformats.org/officeDocument/2006/relationships/image" Target="../media/image61.png"/><Relationship Id="rId5" Type="http://schemas.openxmlformats.org/officeDocument/2006/relationships/image" Target="../media/image55.png"/><Relationship Id="rId10" Type="http://schemas.openxmlformats.org/officeDocument/2006/relationships/image" Target="../media/image60.png"/><Relationship Id="rId4" Type="http://schemas.openxmlformats.org/officeDocument/2006/relationships/image" Target="../media/image54.png"/><Relationship Id="rId9" Type="http://schemas.openxmlformats.org/officeDocument/2006/relationships/image" Target="../media/image59.png"/></Relationships>
</file>

<file path=ppt/slides/_rels/slide1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1.xml"/><Relationship Id="rId4" Type="http://schemas.openxmlformats.org/officeDocument/2006/relationships/image" Target="../media/image65.png"/></Relationships>
</file>

<file path=ppt/slides/_rels/slide1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1.xml"/><Relationship Id="rId5" Type="http://schemas.openxmlformats.org/officeDocument/2006/relationships/image" Target="../media/image68.png"/><Relationship Id="rId4" Type="http://schemas.openxmlformats.org/officeDocument/2006/relationships/image" Target="../media/image67.png"/></Relationships>
</file>

<file path=ppt/slides/_rels/slide16.xml.rels><?xml version="1.0" encoding="UTF-8" standalone="yes"?>
<Relationships xmlns="http://schemas.openxmlformats.org/package/2006/relationships"><Relationship Id="rId3" Type="http://schemas.openxmlformats.org/officeDocument/2006/relationships/image" Target="../media/image70.png"/><Relationship Id="rId7" Type="http://schemas.openxmlformats.org/officeDocument/2006/relationships/image" Target="../media/image72.png"/><Relationship Id="rId2" Type="http://schemas.openxmlformats.org/officeDocument/2006/relationships/image" Target="../media/image69.png"/><Relationship Id="rId1" Type="http://schemas.openxmlformats.org/officeDocument/2006/relationships/slideLayout" Target="../slideLayouts/slideLayout1.xml"/><Relationship Id="rId6" Type="http://schemas.openxmlformats.org/officeDocument/2006/relationships/image" Target="../media/image65.png"/><Relationship Id="rId5" Type="http://schemas.openxmlformats.org/officeDocument/2006/relationships/image" Target="../media/image71.png"/><Relationship Id="rId4" Type="http://schemas.openxmlformats.org/officeDocument/2006/relationships/image" Target="../media/image41.png"/></Relationships>
</file>

<file path=ppt/slides/_rels/slide1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1.xml"/><Relationship Id="rId5" Type="http://schemas.openxmlformats.org/officeDocument/2006/relationships/image" Target="../media/image76.png"/><Relationship Id="rId4" Type="http://schemas.openxmlformats.org/officeDocument/2006/relationships/image" Target="../media/image75.png"/></Relationships>
</file>

<file path=ppt/slides/_rels/slide18.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1.xml"/><Relationship Id="rId4" Type="http://schemas.openxmlformats.org/officeDocument/2006/relationships/image" Target="../media/image80.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www.genenetwork.org/" TargetMode="Externa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1.xml"/><Relationship Id="rId4" Type="http://schemas.openxmlformats.org/officeDocument/2006/relationships/image" Target="../media/image85.png"/></Relationships>
</file>

<file path=ppt/slides/_rels/slide22.xml.rels><?xml version="1.0" encoding="UTF-8" standalone="yes"?>
<Relationships xmlns="http://schemas.openxmlformats.org/package/2006/relationships"><Relationship Id="rId3" Type="http://schemas.openxmlformats.org/officeDocument/2006/relationships/image" Target="../media/image87.png"/><Relationship Id="rId7" Type="http://schemas.openxmlformats.org/officeDocument/2006/relationships/image" Target="../media/image91.png"/><Relationship Id="rId2" Type="http://schemas.openxmlformats.org/officeDocument/2006/relationships/image" Target="../media/image86.png"/><Relationship Id="rId1" Type="http://schemas.openxmlformats.org/officeDocument/2006/relationships/slideLayout" Target="../slideLayouts/slideLayout1.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88.png"/></Relationships>
</file>

<file path=ppt/slides/_rels/slide23.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1.xml"/><Relationship Id="rId4" Type="http://schemas.openxmlformats.org/officeDocument/2006/relationships/image" Target="../media/image94.png"/></Relationships>
</file>

<file path=ppt/slides/_rels/slide24.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97.png"/><Relationship Id="rId1" Type="http://schemas.openxmlformats.org/officeDocument/2006/relationships/slideLayout" Target="../slideLayouts/slideLayout1.xml"/><Relationship Id="rId5" Type="http://schemas.openxmlformats.org/officeDocument/2006/relationships/image" Target="../media/image99.png"/><Relationship Id="rId4" Type="http://schemas.openxmlformats.org/officeDocument/2006/relationships/image" Target="../media/image98.png"/></Relationships>
</file>

<file path=ppt/slides/_rels/slide26.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www.genenetwork.org/" TargetMode="External"/><Relationship Id="rId1" Type="http://schemas.openxmlformats.org/officeDocument/2006/relationships/slideLayout" Target="../slideLayouts/slideLayout1.xml"/><Relationship Id="rId4" Type="http://schemas.openxmlformats.org/officeDocument/2006/relationships/image" Target="../media/image103.png"/></Relationships>
</file>

<file path=ppt/slides/_rels/slide3.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s>
</file>

<file path=ppt/slides/_rels/slide30.xml.rels><?xml version="1.0" encoding="UTF-8" standalone="yes"?>
<Relationships xmlns="http://schemas.openxmlformats.org/package/2006/relationships"><Relationship Id="rId8" Type="http://schemas.openxmlformats.org/officeDocument/2006/relationships/image" Target="../media/image110.png"/><Relationship Id="rId3" Type="http://schemas.openxmlformats.org/officeDocument/2006/relationships/image" Target="../media/image105.png"/><Relationship Id="rId7" Type="http://schemas.openxmlformats.org/officeDocument/2006/relationships/image" Target="../media/image109.png"/><Relationship Id="rId2" Type="http://schemas.openxmlformats.org/officeDocument/2006/relationships/image" Target="../media/image104.png"/><Relationship Id="rId1" Type="http://schemas.openxmlformats.org/officeDocument/2006/relationships/slideLayout" Target="../slideLayouts/slideLayout1.xml"/><Relationship Id="rId6" Type="http://schemas.openxmlformats.org/officeDocument/2006/relationships/image" Target="../media/image108.png"/><Relationship Id="rId5" Type="http://schemas.openxmlformats.org/officeDocument/2006/relationships/image" Target="../media/image107.png"/><Relationship Id="rId4" Type="http://schemas.openxmlformats.org/officeDocument/2006/relationships/image" Target="../media/image106.png"/><Relationship Id="rId9" Type="http://schemas.openxmlformats.org/officeDocument/2006/relationships/image" Target="../media/image111.png"/></Relationships>
</file>

<file path=ppt/slides/_rels/slide31.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1.xml"/><Relationship Id="rId4" Type="http://schemas.openxmlformats.org/officeDocument/2006/relationships/hyperlink" Target="https://genenetwork.org/show_trait?trait_id=10061&amp;dataset=HXBBXHPublish" TargetMode="External"/></Relationships>
</file>

<file path=ppt/slides/_rels/slide32.xml.rels><?xml version="1.0" encoding="UTF-8" standalone="yes"?>
<Relationships xmlns="http://schemas.openxmlformats.org/package/2006/relationships"><Relationship Id="rId8" Type="http://schemas.openxmlformats.org/officeDocument/2006/relationships/image" Target="../media/image116.png"/><Relationship Id="rId3" Type="http://schemas.openxmlformats.org/officeDocument/2006/relationships/image" Target="../media/image113.png"/><Relationship Id="rId7" Type="http://schemas.openxmlformats.org/officeDocument/2006/relationships/image" Target="../media/image115.png"/><Relationship Id="rId2" Type="http://schemas.openxmlformats.org/officeDocument/2006/relationships/image" Target="../media/image112.png"/><Relationship Id="rId1" Type="http://schemas.openxmlformats.org/officeDocument/2006/relationships/slideLayout" Target="../slideLayouts/slideLayout1.xml"/><Relationship Id="rId6" Type="http://schemas.openxmlformats.org/officeDocument/2006/relationships/image" Target="../media/image114.png"/><Relationship Id="rId5" Type="http://schemas.openxmlformats.org/officeDocument/2006/relationships/image" Target="../media/image54.png"/><Relationship Id="rId10" Type="http://schemas.openxmlformats.org/officeDocument/2006/relationships/image" Target="../media/image118.png"/><Relationship Id="rId4" Type="http://schemas.openxmlformats.org/officeDocument/2006/relationships/image" Target="../media/image53.png"/><Relationship Id="rId9" Type="http://schemas.openxmlformats.org/officeDocument/2006/relationships/image" Target="../media/image117.png"/></Relationships>
</file>

<file path=ppt/slides/_rels/slide33.xml.rels><?xml version="1.0" encoding="UTF-8" standalone="yes"?>
<Relationships xmlns="http://schemas.openxmlformats.org/package/2006/relationships"><Relationship Id="rId2" Type="http://schemas.openxmlformats.org/officeDocument/2006/relationships/image" Target="../media/image119.jp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5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1.xml"/><Relationship Id="rId4" Type="http://schemas.openxmlformats.org/officeDocument/2006/relationships/image" Target="../media/image123.png"/></Relationships>
</file>

<file path=ppt/slides/_rels/slide36.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1.xml"/><Relationship Id="rId4" Type="http://schemas.openxmlformats.org/officeDocument/2006/relationships/image" Target="../media/image126.png"/></Relationships>
</file>

<file path=ppt/slides/_rels/slide37.xml.rels><?xml version="1.0" encoding="UTF-8" standalone="yes"?>
<Relationships xmlns="http://schemas.openxmlformats.org/package/2006/relationships"><Relationship Id="rId8" Type="http://schemas.openxmlformats.org/officeDocument/2006/relationships/image" Target="../media/image133.png"/><Relationship Id="rId3" Type="http://schemas.openxmlformats.org/officeDocument/2006/relationships/image" Target="../media/image128.png"/><Relationship Id="rId7" Type="http://schemas.openxmlformats.org/officeDocument/2006/relationships/image" Target="../media/image132.png"/><Relationship Id="rId12" Type="http://schemas.openxmlformats.org/officeDocument/2006/relationships/image" Target="../media/image137.png"/><Relationship Id="rId2" Type="http://schemas.openxmlformats.org/officeDocument/2006/relationships/image" Target="../media/image127.png"/><Relationship Id="rId1" Type="http://schemas.openxmlformats.org/officeDocument/2006/relationships/slideLayout" Target="../slideLayouts/slideLayout1.xml"/><Relationship Id="rId6" Type="http://schemas.openxmlformats.org/officeDocument/2006/relationships/image" Target="../media/image131.png"/><Relationship Id="rId11" Type="http://schemas.openxmlformats.org/officeDocument/2006/relationships/image" Target="../media/image136.png"/><Relationship Id="rId5" Type="http://schemas.openxmlformats.org/officeDocument/2006/relationships/image" Target="../media/image130.png"/><Relationship Id="rId10" Type="http://schemas.openxmlformats.org/officeDocument/2006/relationships/image" Target="../media/image135.png"/><Relationship Id="rId4" Type="http://schemas.openxmlformats.org/officeDocument/2006/relationships/image" Target="../media/image129.png"/><Relationship Id="rId9" Type="http://schemas.openxmlformats.org/officeDocument/2006/relationships/image" Target="../media/image134.png"/></Relationships>
</file>

<file path=ppt/slides/_rels/slide38.xml.rels><?xml version="1.0" encoding="UTF-8" standalone="yes"?>
<Relationships xmlns="http://schemas.openxmlformats.org/package/2006/relationships"><Relationship Id="rId3" Type="http://schemas.openxmlformats.org/officeDocument/2006/relationships/image" Target="../media/image135.png"/><Relationship Id="rId7" Type="http://schemas.openxmlformats.org/officeDocument/2006/relationships/image" Target="../media/image141.png"/><Relationship Id="rId2" Type="http://schemas.openxmlformats.org/officeDocument/2006/relationships/image" Target="../media/image138.png"/><Relationship Id="rId1" Type="http://schemas.openxmlformats.org/officeDocument/2006/relationships/slideLayout" Target="../slideLayouts/slideLayout1.xml"/><Relationship Id="rId6" Type="http://schemas.openxmlformats.org/officeDocument/2006/relationships/image" Target="../media/image140.png"/><Relationship Id="rId5" Type="http://schemas.openxmlformats.org/officeDocument/2006/relationships/image" Target="../media/image139.png"/><Relationship Id="rId4" Type="http://schemas.openxmlformats.org/officeDocument/2006/relationships/image" Target="../media/image136.png"/></Relationships>
</file>

<file path=ppt/slides/_rels/slide39.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42.png"/><Relationship Id="rId1" Type="http://schemas.openxmlformats.org/officeDocument/2006/relationships/slideLayout" Target="../slideLayouts/slideLayout1.xml"/><Relationship Id="rId5" Type="http://schemas.openxmlformats.org/officeDocument/2006/relationships/image" Target="../media/image144.png"/><Relationship Id="rId4" Type="http://schemas.openxmlformats.org/officeDocument/2006/relationships/image" Target="../media/image143.png"/></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xml"/><Relationship Id="rId5" Type="http://schemas.openxmlformats.org/officeDocument/2006/relationships/image" Target="../media/image18.png"/><Relationship Id="rId4" Type="http://schemas.openxmlformats.org/officeDocument/2006/relationships/image" Target="../media/image17.png"/></Relationships>
</file>

<file path=ppt/slides/_rels/slide40.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hyperlink" Target="https://github.com/genenetwork/genenetwork2" TargetMode="Externa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6.png"/><Relationship Id="rId1" Type="http://schemas.openxmlformats.org/officeDocument/2006/relationships/slideLayout" Target="../slideLayouts/slideLayout1.xml"/><Relationship Id="rId5" Type="http://schemas.openxmlformats.org/officeDocument/2006/relationships/image" Target="../media/image149.png"/><Relationship Id="rId4" Type="http://schemas.openxmlformats.org/officeDocument/2006/relationships/image" Target="../media/image148.png"/></Relationships>
</file>

<file path=ppt/slides/_rels/slide5.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3.png"/><Relationship Id="rId2" Type="http://schemas.openxmlformats.org/officeDocument/2006/relationships/image" Target="../media/image19.png"/><Relationship Id="rId1" Type="http://schemas.openxmlformats.org/officeDocument/2006/relationships/slideLayout" Target="../slideLayouts/slideLayout1.xml"/><Relationship Id="rId6" Type="http://schemas.openxmlformats.org/officeDocument/2006/relationships/hyperlink" Target="https://github.com/OSGA-OPAR/quant-genetics-webinars/blob/master/2020-05-08/README.md" TargetMode="External"/><Relationship Id="rId5" Type="http://schemas.openxmlformats.org/officeDocument/2006/relationships/image" Target="../media/image22.png"/><Relationship Id="rId4" Type="http://schemas.openxmlformats.org/officeDocument/2006/relationships/image" Target="../media/image21.png"/></Relationships>
</file>

<file path=ppt/slides/_rels/slide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xml"/><Relationship Id="rId6" Type="http://schemas.openxmlformats.org/officeDocument/2006/relationships/image" Target="../media/image28.tiff"/><Relationship Id="rId5" Type="http://schemas.openxmlformats.org/officeDocument/2006/relationships/image" Target="../media/image27.png"/><Relationship Id="rId4" Type="http://schemas.openxmlformats.org/officeDocument/2006/relationships/image" Target="../media/image26.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9.png"/><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xml"/><Relationship Id="rId4" Type="http://schemas.openxmlformats.org/officeDocument/2006/relationships/image" Target="../media/image3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0D08DC2D-4F50-694A-8130-5DBF6296D713}"/>
              </a:ext>
            </a:extLst>
          </p:cNvPr>
          <p:cNvSpPr>
            <a:spLocks noGrp="1"/>
          </p:cNvSpPr>
          <p:nvPr>
            <p:ph type="subTitle" idx="1"/>
          </p:nvPr>
        </p:nvSpPr>
        <p:spPr>
          <a:xfrm>
            <a:off x="473529" y="1025658"/>
            <a:ext cx="10760528" cy="4466053"/>
          </a:xfrm>
        </p:spPr>
        <p:txBody>
          <a:bodyPr>
            <a:normAutofit/>
          </a:bodyPr>
          <a:lstStyle/>
          <a:p>
            <a:pPr>
              <a:lnSpc>
                <a:spcPts val="6000"/>
              </a:lnSpc>
            </a:pPr>
            <a:r>
              <a:rPr lang="en-US" sz="4800" b="1"/>
              <a:t>Mapping addiction and behavioral traits:  Getting close to causal variants using</a:t>
            </a:r>
            <a:r>
              <a:rPr lang="en-US" sz="6600" dirty="0"/>
              <a:t> </a:t>
            </a:r>
          </a:p>
          <a:p>
            <a:pPr>
              <a:lnSpc>
                <a:spcPts val="6000"/>
              </a:lnSpc>
            </a:pPr>
            <a:r>
              <a:rPr lang="en-US" sz="6600" b="1" i="1" dirty="0" err="1"/>
              <a:t>  </a:t>
            </a:r>
            <a:r>
              <a:rPr lang="en-US" sz="5400" b="1" i="1" dirty="0" err="1"/>
              <a:t>GeneNetwork.org</a:t>
            </a:r>
            <a:r>
              <a:rPr lang="en-US" sz="5400" b="1" i="1" dirty="0"/>
              <a:t> </a:t>
            </a:r>
          </a:p>
        </p:txBody>
      </p:sp>
      <p:sp>
        <p:nvSpPr>
          <p:cNvPr id="4" name="Subtitle 2">
            <a:extLst>
              <a:ext uri="{FF2B5EF4-FFF2-40B4-BE49-F238E27FC236}">
                <a16:creationId xmlns:a16="http://schemas.microsoft.com/office/drawing/2014/main" id="{4ECAA203-E901-904D-89A7-6044FFA5C2A6}"/>
              </a:ext>
            </a:extLst>
          </p:cNvPr>
          <p:cNvSpPr txBox="1">
            <a:spLocks/>
          </p:cNvSpPr>
          <p:nvPr/>
        </p:nvSpPr>
        <p:spPr>
          <a:xfrm>
            <a:off x="2036305" y="4517779"/>
            <a:ext cx="8677580" cy="95114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t>Williams RW, Centeno A, Chen H, </a:t>
            </a:r>
            <a:r>
              <a:rPr lang="en-US" dirty="0" err="1"/>
              <a:t>Chitre</a:t>
            </a:r>
            <a:r>
              <a:rPr lang="en-US" dirty="0"/>
              <a:t> A, Palmer AA, </a:t>
            </a:r>
            <a:r>
              <a:rPr lang="en-US" dirty="0" err="1"/>
              <a:t>Prins</a:t>
            </a:r>
            <a:r>
              <a:rPr lang="en-US" dirty="0"/>
              <a:t> J, </a:t>
            </a:r>
            <a:r>
              <a:rPr lang="en-US"/>
              <a:t>Saba LM, </a:t>
            </a:r>
            <a:r>
              <a:rPr lang="en-US" dirty="0"/>
              <a:t>Sen S, Sloan Z, </a:t>
            </a:r>
            <a:r>
              <a:rPr lang="en-US" dirty="0" err="1"/>
              <a:t>Yousefi</a:t>
            </a:r>
            <a:r>
              <a:rPr lang="en-US" dirty="0"/>
              <a:t> S, and P30 + P50 NIDA teams</a:t>
            </a:r>
            <a:endParaRPr lang="en-US" sz="1600" dirty="0"/>
          </a:p>
        </p:txBody>
      </p:sp>
      <p:sp>
        <p:nvSpPr>
          <p:cNvPr id="2" name="TextBox 1">
            <a:extLst>
              <a:ext uri="{FF2B5EF4-FFF2-40B4-BE49-F238E27FC236}">
                <a16:creationId xmlns:a16="http://schemas.microsoft.com/office/drawing/2014/main" id="{B7FDE8B6-08BF-5D49-9121-E7070E80F952}"/>
              </a:ext>
            </a:extLst>
          </p:cNvPr>
          <p:cNvSpPr txBox="1"/>
          <p:nvPr/>
        </p:nvSpPr>
        <p:spPr>
          <a:xfrm>
            <a:off x="8016949" y="6211669"/>
            <a:ext cx="4175051" cy="646331"/>
          </a:xfrm>
          <a:prstGeom prst="rect">
            <a:avLst/>
          </a:prstGeom>
          <a:noFill/>
        </p:spPr>
        <p:txBody>
          <a:bodyPr wrap="square" rtlCol="0">
            <a:spAutoFit/>
          </a:bodyPr>
          <a:lstStyle/>
          <a:p>
            <a:pPr algn="r"/>
            <a:r>
              <a:rPr lang="en-US" b="1" dirty="0"/>
              <a:t>Presented by: Rob Williams </a:t>
            </a:r>
            <a:r>
              <a:rPr lang="en-US" b="1" dirty="0" err="1"/>
              <a:t>rwilliams@uthsc.edu</a:t>
            </a:r>
            <a:endParaRPr lang="en-US" b="1" dirty="0"/>
          </a:p>
        </p:txBody>
      </p:sp>
      <p:pic>
        <p:nvPicPr>
          <p:cNvPr id="17" name="Picture 16">
            <a:extLst>
              <a:ext uri="{FF2B5EF4-FFF2-40B4-BE49-F238E27FC236}">
                <a16:creationId xmlns:a16="http://schemas.microsoft.com/office/drawing/2014/main" id="{EEEA7A66-A593-8C48-AB6A-C3DCA72E17F7}"/>
              </a:ext>
            </a:extLst>
          </p:cNvPr>
          <p:cNvPicPr/>
          <p:nvPr/>
        </p:nvPicPr>
        <p:blipFill rotWithShape="1">
          <a:blip r:embed="rId2">
            <a:extLst>
              <a:ext uri="{28A0092B-C50C-407E-A947-70E740481C1C}">
                <a14:useLocalDpi xmlns:a14="http://schemas.microsoft.com/office/drawing/2010/main" val="0"/>
              </a:ext>
            </a:extLst>
          </a:blip>
          <a:srcRect r="50223"/>
          <a:stretch/>
        </p:blipFill>
        <p:spPr bwMode="auto">
          <a:xfrm rot="222259">
            <a:off x="78039" y="2834815"/>
            <a:ext cx="3274170" cy="1430655"/>
          </a:xfrm>
          <a:prstGeom prst="rect">
            <a:avLst/>
          </a:prstGeom>
          <a:noFill/>
          <a:ln>
            <a:noFill/>
          </a:ln>
        </p:spPr>
      </p:pic>
      <p:pic>
        <p:nvPicPr>
          <p:cNvPr id="18" name="Picture 17">
            <a:extLst>
              <a:ext uri="{FF2B5EF4-FFF2-40B4-BE49-F238E27FC236}">
                <a16:creationId xmlns:a16="http://schemas.microsoft.com/office/drawing/2014/main" id="{447FAD3A-44C7-BD4C-8E41-1DB8F1FE1E5F}"/>
              </a:ext>
            </a:extLst>
          </p:cNvPr>
          <p:cNvPicPr/>
          <p:nvPr/>
        </p:nvPicPr>
        <p:blipFill rotWithShape="1">
          <a:blip r:embed="rId2">
            <a:extLst>
              <a:ext uri="{28A0092B-C50C-407E-A947-70E740481C1C}">
                <a14:useLocalDpi xmlns:a14="http://schemas.microsoft.com/office/drawing/2010/main" val="0"/>
              </a:ext>
            </a:extLst>
          </a:blip>
          <a:srcRect l="48173"/>
          <a:stretch/>
        </p:blipFill>
        <p:spPr bwMode="auto">
          <a:xfrm>
            <a:off x="8924555" y="2688077"/>
            <a:ext cx="3213100" cy="1619938"/>
          </a:xfrm>
          <a:prstGeom prst="rect">
            <a:avLst/>
          </a:prstGeom>
          <a:noFill/>
          <a:ln>
            <a:noFill/>
          </a:ln>
        </p:spPr>
      </p:pic>
      <p:pic>
        <p:nvPicPr>
          <p:cNvPr id="7" name="Picture 6">
            <a:extLst>
              <a:ext uri="{FF2B5EF4-FFF2-40B4-BE49-F238E27FC236}">
                <a16:creationId xmlns:a16="http://schemas.microsoft.com/office/drawing/2014/main" id="{699468A2-274A-D846-A62D-034680858860}"/>
              </a:ext>
            </a:extLst>
          </p:cNvPr>
          <p:cNvPicPr>
            <a:picLocks noChangeAspect="1"/>
          </p:cNvPicPr>
          <p:nvPr/>
        </p:nvPicPr>
        <p:blipFill>
          <a:blip r:embed="rId3"/>
          <a:stretch>
            <a:fillRect/>
          </a:stretch>
        </p:blipFill>
        <p:spPr>
          <a:xfrm>
            <a:off x="0" y="0"/>
            <a:ext cx="12192000" cy="893187"/>
          </a:xfrm>
          <a:prstGeom prst="rect">
            <a:avLst/>
          </a:prstGeom>
        </p:spPr>
      </p:pic>
      <p:sp>
        <p:nvSpPr>
          <p:cNvPr id="5" name="Rectangle 4">
            <a:extLst>
              <a:ext uri="{FF2B5EF4-FFF2-40B4-BE49-F238E27FC236}">
                <a16:creationId xmlns:a16="http://schemas.microsoft.com/office/drawing/2014/main" id="{71F5268B-25A9-B344-A211-F7956CFA67DE}"/>
              </a:ext>
            </a:extLst>
          </p:cNvPr>
          <p:cNvSpPr/>
          <p:nvPr/>
        </p:nvSpPr>
        <p:spPr>
          <a:xfrm>
            <a:off x="2061198" y="5400117"/>
            <a:ext cx="7710123" cy="861774"/>
          </a:xfrm>
          <a:prstGeom prst="rect">
            <a:avLst/>
          </a:prstGeom>
        </p:spPr>
        <p:txBody>
          <a:bodyPr wrap="square">
            <a:spAutoFit/>
          </a:bodyPr>
          <a:lstStyle/>
          <a:p>
            <a:pPr algn="ctr"/>
            <a:r>
              <a:rPr lang="en-US" sz="1600">
                <a:latin typeface="HelveticaNeue" panose="02000503000000020004" pitchFamily="2" charset="0"/>
              </a:rPr>
              <a:t>Sponsored by the NIDA Center of Excellence in Omics, Systems Genetics, and the Addictome (NIDA P30 DA044223)</a:t>
            </a:r>
            <a:r>
              <a:rPr lang="en-US" sz="1600">
                <a:latin typeface="Helvetica Neue" panose="02000503000000020004" pitchFamily="2" charset="0"/>
                <a:ea typeface="Helvetica Neue" panose="02000503000000020004" pitchFamily="2" charset="0"/>
                <a:cs typeface="Helvetica Neue" panose="02000503000000020004" pitchFamily="2" charset="0"/>
              </a:rPr>
              <a:t>, with support from NIGMS Systems Genetics and Precision Medicine Project (R01 GM123489)</a:t>
            </a:r>
            <a:endParaRPr lang="en-US">
              <a:effectLst/>
            </a:endParaRPr>
          </a:p>
        </p:txBody>
      </p:sp>
      <p:sp>
        <p:nvSpPr>
          <p:cNvPr id="8" name="Rectangle 7">
            <a:extLst>
              <a:ext uri="{FF2B5EF4-FFF2-40B4-BE49-F238E27FC236}">
                <a16:creationId xmlns:a16="http://schemas.microsoft.com/office/drawing/2014/main" id="{BE6FD6DC-6347-6242-B5BE-F4E5532F47BA}"/>
              </a:ext>
            </a:extLst>
          </p:cNvPr>
          <p:cNvSpPr/>
          <p:nvPr/>
        </p:nvSpPr>
        <p:spPr>
          <a:xfrm>
            <a:off x="10371260" y="458604"/>
            <a:ext cx="1656736" cy="369332"/>
          </a:xfrm>
          <a:prstGeom prst="rect">
            <a:avLst/>
          </a:prstGeom>
        </p:spPr>
        <p:txBody>
          <a:bodyPr wrap="none">
            <a:spAutoFit/>
          </a:bodyPr>
          <a:lstStyle/>
          <a:p>
            <a:r>
              <a:rPr lang="en-US" dirty="0"/>
              <a:t>(22May2020v8)</a:t>
            </a:r>
          </a:p>
        </p:txBody>
      </p:sp>
      <p:sp>
        <p:nvSpPr>
          <p:cNvPr id="9" name="Rectangle 8">
            <a:extLst>
              <a:ext uri="{FF2B5EF4-FFF2-40B4-BE49-F238E27FC236}">
                <a16:creationId xmlns:a16="http://schemas.microsoft.com/office/drawing/2014/main" id="{8743AFCD-F100-5C40-85C3-F5775C9FACEB}"/>
              </a:ext>
            </a:extLst>
          </p:cNvPr>
          <p:cNvSpPr/>
          <p:nvPr/>
        </p:nvSpPr>
        <p:spPr>
          <a:xfrm>
            <a:off x="5235027" y="3714981"/>
            <a:ext cx="1721946" cy="523220"/>
          </a:xfrm>
          <a:prstGeom prst="rect">
            <a:avLst/>
          </a:prstGeom>
        </p:spPr>
        <p:txBody>
          <a:bodyPr wrap="none">
            <a:spAutoFit/>
          </a:bodyPr>
          <a:lstStyle/>
          <a:p>
            <a:r>
              <a:rPr lang="en-US" sz="2800" b="1"/>
              <a:t>Webinar 2</a:t>
            </a:r>
            <a:endParaRPr lang="en-US" sz="2800"/>
          </a:p>
        </p:txBody>
      </p:sp>
    </p:spTree>
    <p:extLst>
      <p:ext uri="{BB962C8B-B14F-4D97-AF65-F5344CB8AC3E}">
        <p14:creationId xmlns:p14="http://schemas.microsoft.com/office/powerpoint/2010/main" val="28229939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545783C-5508-D742-88DA-E8A68F6E692A}"/>
              </a:ext>
            </a:extLst>
          </p:cNvPr>
          <p:cNvPicPr>
            <a:picLocks noChangeAspect="1"/>
          </p:cNvPicPr>
          <p:nvPr/>
        </p:nvPicPr>
        <p:blipFill>
          <a:blip r:embed="rId2"/>
          <a:stretch>
            <a:fillRect/>
          </a:stretch>
        </p:blipFill>
        <p:spPr>
          <a:xfrm>
            <a:off x="4816054" y="454152"/>
            <a:ext cx="5985750" cy="5188097"/>
          </a:xfrm>
          <a:prstGeom prst="rect">
            <a:avLst/>
          </a:prstGeom>
        </p:spPr>
      </p:pic>
      <p:sp>
        <p:nvSpPr>
          <p:cNvPr id="6" name="Subtitle 2">
            <a:extLst>
              <a:ext uri="{FF2B5EF4-FFF2-40B4-BE49-F238E27FC236}">
                <a16:creationId xmlns:a16="http://schemas.microsoft.com/office/drawing/2014/main" id="{D4AC3521-2F38-254C-B95D-A0FDA3F1C023}"/>
              </a:ext>
            </a:extLst>
          </p:cNvPr>
          <p:cNvSpPr txBox="1">
            <a:spLocks/>
          </p:cNvSpPr>
          <p:nvPr/>
        </p:nvSpPr>
        <p:spPr>
          <a:xfrm>
            <a:off x="218090" y="5644897"/>
            <a:ext cx="11623749" cy="133144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2000" b="1" dirty="0"/>
              <a:t>Slide 10</a:t>
            </a:r>
            <a:r>
              <a:rPr lang="en-US" sz="2000" dirty="0"/>
              <a:t>. Progressive ratio test, ratio of active to inactive lever presses: trait </a:t>
            </a:r>
            <a:r>
              <a:rPr lang="en-US" sz="2000" b="1" i="1" dirty="0">
                <a:solidFill>
                  <a:schemeClr val="accent1">
                    <a:lumMod val="75000"/>
                  </a:schemeClr>
                </a:solidFill>
              </a:rPr>
              <a:t>HSR_10505</a:t>
            </a:r>
            <a:r>
              <a:rPr lang="en-US" sz="2000" i="1" dirty="0"/>
              <a:t>. </a:t>
            </a:r>
            <a:r>
              <a:rPr lang="en-US" sz="2000" b="1" i="1" dirty="0"/>
              <a:t>Left</a:t>
            </a:r>
            <a:r>
              <a:rPr lang="en-US" sz="2000" i="1" dirty="0"/>
              <a:t>. </a:t>
            </a:r>
            <a:r>
              <a:rPr lang="en-US" sz="2000" dirty="0"/>
              <a:t>The top of the </a:t>
            </a:r>
            <a:r>
              <a:rPr lang="en-US" sz="2000" b="1" i="1" dirty="0">
                <a:solidFill>
                  <a:schemeClr val="accent1">
                    <a:lumMod val="75000"/>
                  </a:schemeClr>
                </a:solidFill>
              </a:rPr>
              <a:t>Trait Data and Analysis</a:t>
            </a:r>
            <a:r>
              <a:rPr lang="en-US" sz="2000" dirty="0"/>
              <a:t> window. </a:t>
            </a:r>
            <a:r>
              <a:rPr lang="en-US" sz="2000" b="1" i="1" dirty="0"/>
              <a:t>Right</a:t>
            </a:r>
            <a:r>
              <a:rPr lang="en-US" sz="2000" dirty="0"/>
              <a:t>. Scroll down to review the data and cofactors. Most columns are self-explanatory. </a:t>
            </a:r>
            <a:r>
              <a:rPr lang="en-US" sz="2000" b="1" i="1" dirty="0">
                <a:solidFill>
                  <a:schemeClr val="accent1">
                    <a:lumMod val="75000"/>
                  </a:schemeClr>
                </a:solidFill>
              </a:rPr>
              <a:t>DOB</a:t>
            </a:r>
            <a:r>
              <a:rPr lang="en-US" sz="2000" i="1" dirty="0"/>
              <a:t>,</a:t>
            </a:r>
            <a:r>
              <a:rPr lang="en-US" sz="2000" i="1" dirty="0">
                <a:solidFill>
                  <a:schemeClr val="accent1">
                    <a:lumMod val="75000"/>
                  </a:schemeClr>
                </a:solidFill>
              </a:rPr>
              <a:t> </a:t>
            </a:r>
            <a:r>
              <a:rPr lang="en-US" sz="2000" b="1" i="1" dirty="0">
                <a:solidFill>
                  <a:schemeClr val="accent1">
                    <a:lumMod val="75000"/>
                  </a:schemeClr>
                </a:solidFill>
              </a:rPr>
              <a:t>DOW</a:t>
            </a:r>
            <a:r>
              <a:rPr lang="en-US" sz="2000" i="1" dirty="0"/>
              <a:t>,</a:t>
            </a:r>
            <a:r>
              <a:rPr lang="en-US" sz="2000" i="1" dirty="0">
                <a:solidFill>
                  <a:schemeClr val="accent1">
                    <a:lumMod val="75000"/>
                  </a:schemeClr>
                </a:solidFill>
              </a:rPr>
              <a:t> </a:t>
            </a:r>
            <a:r>
              <a:rPr lang="en-US" sz="2000" i="1" dirty="0"/>
              <a:t>and</a:t>
            </a:r>
            <a:r>
              <a:rPr lang="en-US" sz="2000" i="1" dirty="0">
                <a:solidFill>
                  <a:schemeClr val="accent1">
                    <a:lumMod val="75000"/>
                  </a:schemeClr>
                </a:solidFill>
              </a:rPr>
              <a:t> </a:t>
            </a:r>
            <a:r>
              <a:rPr lang="en-US" sz="2000" b="1" i="1" dirty="0">
                <a:solidFill>
                  <a:schemeClr val="accent1">
                    <a:lumMod val="75000"/>
                  </a:schemeClr>
                </a:solidFill>
              </a:rPr>
              <a:t>DOD</a:t>
            </a:r>
            <a:r>
              <a:rPr lang="en-US" sz="2000" dirty="0"/>
              <a:t> are dates of birth, experimental work, and death. In this screenshot, all individuals are shown, and for this trait, all phenotypes generated by Hao Chen and team at </a:t>
            </a:r>
            <a:r>
              <a:rPr lang="en-US" sz="2000" b="1" i="1" dirty="0">
                <a:solidFill>
                  <a:schemeClr val="accent1">
                    <a:lumMod val="75000"/>
                  </a:schemeClr>
                </a:solidFill>
              </a:rPr>
              <a:t>Site</a:t>
            </a:r>
            <a:r>
              <a:rPr lang="en-US" sz="2000" dirty="0"/>
              <a:t> = TN</a:t>
            </a:r>
          </a:p>
        </p:txBody>
      </p:sp>
      <p:sp>
        <p:nvSpPr>
          <p:cNvPr id="10" name="Rectangle 9">
            <a:extLst>
              <a:ext uri="{FF2B5EF4-FFF2-40B4-BE49-F238E27FC236}">
                <a16:creationId xmlns:a16="http://schemas.microsoft.com/office/drawing/2014/main" id="{376BBBA6-BF1B-434C-AB6D-77D2C6660BC3}"/>
              </a:ext>
            </a:extLst>
          </p:cNvPr>
          <p:cNvSpPr/>
          <p:nvPr/>
        </p:nvSpPr>
        <p:spPr>
          <a:xfrm>
            <a:off x="2884" y="-51942"/>
            <a:ext cx="11997772" cy="523220"/>
          </a:xfrm>
          <a:prstGeom prst="rect">
            <a:avLst/>
          </a:prstGeom>
        </p:spPr>
        <p:txBody>
          <a:bodyPr wrap="none">
            <a:spAutoFit/>
          </a:bodyPr>
          <a:lstStyle/>
          <a:p>
            <a:r>
              <a:rPr lang="en-US" sz="2800" b="1" i="1" dirty="0">
                <a:solidFill>
                  <a:schemeClr val="accent1">
                    <a:lumMod val="75000"/>
                  </a:schemeClr>
                </a:solidFill>
              </a:rPr>
              <a:t>Motivation to obtain nicotine or subjective value of nicotine—in brief—seeking </a:t>
            </a:r>
            <a:endParaRPr lang="en-US" dirty="0">
              <a:solidFill>
                <a:schemeClr val="accent1">
                  <a:lumMod val="75000"/>
                </a:schemeClr>
              </a:solidFill>
            </a:endParaRPr>
          </a:p>
        </p:txBody>
      </p:sp>
      <p:sp>
        <p:nvSpPr>
          <p:cNvPr id="11" name="Subtitle 2">
            <a:extLst>
              <a:ext uri="{FF2B5EF4-FFF2-40B4-BE49-F238E27FC236}">
                <a16:creationId xmlns:a16="http://schemas.microsoft.com/office/drawing/2014/main" id="{C5E11A4C-D492-094B-8EB1-E7B461B60D9E}"/>
              </a:ext>
            </a:extLst>
          </p:cNvPr>
          <p:cNvSpPr txBox="1">
            <a:spLocks/>
          </p:cNvSpPr>
          <p:nvPr/>
        </p:nvSpPr>
        <p:spPr>
          <a:xfrm>
            <a:off x="7619442" y="7752348"/>
            <a:ext cx="4220980" cy="175260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2000" dirty="0">
                <a:solidFill>
                  <a:srgbClr val="C00000"/>
                </a:solidFill>
              </a:rPr>
              <a:t>Known issue</a:t>
            </a:r>
            <a:r>
              <a:rPr lang="en-US" sz="2000" dirty="0"/>
              <a:t>: The ITP data sets are large (13284 rows), and loading traits into browser windows may take up to 5 minutes. Sorting all rows is equally slow. We are working toward faster display methods.</a:t>
            </a:r>
          </a:p>
        </p:txBody>
      </p:sp>
      <p:sp>
        <p:nvSpPr>
          <p:cNvPr id="14" name="Rectangle 13">
            <a:extLst>
              <a:ext uri="{FF2B5EF4-FFF2-40B4-BE49-F238E27FC236}">
                <a16:creationId xmlns:a16="http://schemas.microsoft.com/office/drawing/2014/main" id="{152B00D1-60BA-1E47-866D-ADAFD3D70FA4}"/>
              </a:ext>
            </a:extLst>
          </p:cNvPr>
          <p:cNvSpPr/>
          <p:nvPr/>
        </p:nvSpPr>
        <p:spPr>
          <a:xfrm>
            <a:off x="8608995" y="685800"/>
            <a:ext cx="2107372" cy="523220"/>
          </a:xfrm>
          <a:prstGeom prst="rect">
            <a:avLst/>
          </a:prstGeom>
        </p:spPr>
        <p:txBody>
          <a:bodyPr wrap="none">
            <a:spAutoFit/>
          </a:bodyPr>
          <a:lstStyle/>
          <a:p>
            <a:r>
              <a:rPr lang="en-US" sz="2800" b="1" i="1" dirty="0">
                <a:solidFill>
                  <a:schemeClr val="accent1">
                    <a:lumMod val="75000"/>
                  </a:schemeClr>
                </a:solidFill>
              </a:rPr>
              <a:t>Page bottom</a:t>
            </a:r>
            <a:endParaRPr lang="en-US" dirty="0">
              <a:solidFill>
                <a:schemeClr val="accent1">
                  <a:lumMod val="75000"/>
                </a:schemeClr>
              </a:solidFill>
            </a:endParaRPr>
          </a:p>
        </p:txBody>
      </p:sp>
      <p:pic>
        <p:nvPicPr>
          <p:cNvPr id="4" name="Picture 3">
            <a:extLst>
              <a:ext uri="{FF2B5EF4-FFF2-40B4-BE49-F238E27FC236}">
                <a16:creationId xmlns:a16="http://schemas.microsoft.com/office/drawing/2014/main" id="{64709833-092B-E34B-99D2-5A203B0F7C89}"/>
              </a:ext>
            </a:extLst>
          </p:cNvPr>
          <p:cNvPicPr>
            <a:picLocks noChangeAspect="1"/>
          </p:cNvPicPr>
          <p:nvPr/>
        </p:nvPicPr>
        <p:blipFill>
          <a:blip r:embed="rId3"/>
          <a:stretch>
            <a:fillRect/>
          </a:stretch>
        </p:blipFill>
        <p:spPr>
          <a:xfrm>
            <a:off x="85344" y="431291"/>
            <a:ext cx="4108704" cy="5181102"/>
          </a:xfrm>
          <a:prstGeom prst="rect">
            <a:avLst/>
          </a:prstGeom>
        </p:spPr>
      </p:pic>
      <p:pic>
        <p:nvPicPr>
          <p:cNvPr id="13" name="Picture 12">
            <a:extLst>
              <a:ext uri="{FF2B5EF4-FFF2-40B4-BE49-F238E27FC236}">
                <a16:creationId xmlns:a16="http://schemas.microsoft.com/office/drawing/2014/main" id="{78E74FEA-1902-4A4D-9244-B45600ADF71B}"/>
              </a:ext>
            </a:extLst>
          </p:cNvPr>
          <p:cNvPicPr>
            <a:picLocks noChangeAspect="1"/>
          </p:cNvPicPr>
          <p:nvPr/>
        </p:nvPicPr>
        <p:blipFill>
          <a:blip r:embed="rId4"/>
          <a:stretch>
            <a:fillRect/>
          </a:stretch>
        </p:blipFill>
        <p:spPr>
          <a:xfrm>
            <a:off x="1670504" y="3033095"/>
            <a:ext cx="2523544" cy="1020410"/>
          </a:xfrm>
          <a:prstGeom prst="rect">
            <a:avLst/>
          </a:prstGeom>
        </p:spPr>
      </p:pic>
    </p:spTree>
    <p:extLst>
      <p:ext uri="{BB962C8B-B14F-4D97-AF65-F5344CB8AC3E}">
        <p14:creationId xmlns:p14="http://schemas.microsoft.com/office/powerpoint/2010/main" val="10923821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F0A07F1-01BC-CA40-9F4F-49D89EA9779C}"/>
              </a:ext>
            </a:extLst>
          </p:cNvPr>
          <p:cNvPicPr>
            <a:picLocks noChangeAspect="1"/>
          </p:cNvPicPr>
          <p:nvPr/>
        </p:nvPicPr>
        <p:blipFill>
          <a:blip r:embed="rId2"/>
          <a:stretch>
            <a:fillRect/>
          </a:stretch>
        </p:blipFill>
        <p:spPr>
          <a:xfrm>
            <a:off x="5145023" y="-1"/>
            <a:ext cx="6510529" cy="5695803"/>
          </a:xfrm>
          <a:prstGeom prst="rect">
            <a:avLst/>
          </a:prstGeom>
        </p:spPr>
      </p:pic>
      <p:sp>
        <p:nvSpPr>
          <p:cNvPr id="4" name="Subtitle 2">
            <a:extLst>
              <a:ext uri="{FF2B5EF4-FFF2-40B4-BE49-F238E27FC236}">
                <a16:creationId xmlns:a16="http://schemas.microsoft.com/office/drawing/2014/main" id="{663AAA0A-7576-364F-B328-A1E722B5E474}"/>
              </a:ext>
            </a:extLst>
          </p:cNvPr>
          <p:cNvSpPr>
            <a:spLocks noGrp="1"/>
          </p:cNvSpPr>
          <p:nvPr>
            <p:ph type="subTitle" idx="1"/>
          </p:nvPr>
        </p:nvSpPr>
        <p:spPr>
          <a:xfrm>
            <a:off x="213271" y="5658624"/>
            <a:ext cx="11765458" cy="1302408"/>
          </a:xfrm>
        </p:spPr>
        <p:txBody>
          <a:bodyPr>
            <a:normAutofit/>
          </a:bodyPr>
          <a:lstStyle/>
          <a:p>
            <a:pPr algn="l"/>
            <a:r>
              <a:rPr lang="en-US" sz="2000" b="1" dirty="0"/>
              <a:t>Slide 11</a:t>
            </a:r>
            <a:r>
              <a:rPr lang="en-US" sz="2000" dirty="0"/>
              <a:t>. </a:t>
            </a:r>
            <a:r>
              <a:rPr lang="en-US" sz="2000" b="1" i="1" dirty="0"/>
              <a:t>Left</a:t>
            </a:r>
            <a:r>
              <a:rPr lang="en-US" sz="2000" b="1" dirty="0"/>
              <a:t>. </a:t>
            </a:r>
            <a:r>
              <a:rPr lang="en-US" sz="2000" dirty="0"/>
              <a:t>The </a:t>
            </a:r>
            <a:r>
              <a:rPr lang="en-US" sz="2000" b="1" i="1" dirty="0">
                <a:solidFill>
                  <a:schemeClr val="accent1">
                    <a:lumMod val="75000"/>
                  </a:schemeClr>
                </a:solidFill>
              </a:rPr>
              <a:t>Trait Data and Analysi</a:t>
            </a:r>
            <a:r>
              <a:rPr lang="en-US" sz="2000" i="1" dirty="0">
                <a:solidFill>
                  <a:schemeClr val="accent1">
                    <a:lumMod val="75000"/>
                  </a:schemeClr>
                </a:solidFill>
              </a:rPr>
              <a:t>s</a:t>
            </a:r>
            <a:r>
              <a:rPr lang="en-US" sz="2000" b="1" i="1" dirty="0">
                <a:solidFill>
                  <a:schemeClr val="accent1">
                    <a:lumMod val="75000"/>
                  </a:schemeClr>
                </a:solidFill>
              </a:rPr>
              <a:t> </a:t>
            </a:r>
            <a:r>
              <a:rPr lang="en-US" sz="2000" dirty="0"/>
              <a:t>window has six major sections. The last is </a:t>
            </a:r>
            <a:r>
              <a:rPr lang="en-US" sz="2000" b="1" i="1" dirty="0">
                <a:solidFill>
                  <a:schemeClr val="accent1">
                    <a:lumMod val="75000"/>
                  </a:schemeClr>
                </a:solidFill>
              </a:rPr>
              <a:t>Review and Edit Data</a:t>
            </a:r>
            <a:r>
              <a:rPr lang="en-US" sz="2000" b="1" dirty="0">
                <a:solidFill>
                  <a:schemeClr val="accent1">
                    <a:lumMod val="75000"/>
                  </a:schemeClr>
                </a:solidFill>
              </a:rPr>
              <a:t> </a:t>
            </a:r>
            <a:r>
              <a:rPr lang="en-US" sz="2000" dirty="0"/>
              <a:t>(large </a:t>
            </a:r>
            <a:r>
              <a:rPr lang="en-US" sz="2000" dirty="0">
                <a:solidFill>
                  <a:srgbClr val="FF0000"/>
                </a:solidFill>
              </a:rPr>
              <a:t>red</a:t>
            </a:r>
            <a:r>
              <a:rPr lang="en-US" sz="2000" dirty="0"/>
              <a:t> arrow) and is open by default. </a:t>
            </a:r>
            <a:r>
              <a:rPr lang="en-US" sz="2000" b="1" i="1" dirty="0"/>
              <a:t>Middle</a:t>
            </a:r>
            <a:r>
              <a:rPr lang="en-US" sz="2000" dirty="0"/>
              <a:t>. The </a:t>
            </a:r>
            <a:r>
              <a:rPr lang="en-US" sz="2000" b="1" i="1" dirty="0">
                <a:solidFill>
                  <a:schemeClr val="accent1">
                    <a:lumMod val="75000"/>
                  </a:schemeClr>
                </a:solidFill>
              </a:rPr>
              <a:t>Value</a:t>
            </a:r>
            <a:r>
              <a:rPr lang="en-US" sz="2000" dirty="0"/>
              <a:t> column (</a:t>
            </a:r>
            <a:r>
              <a:rPr lang="en-US" sz="2000" dirty="0">
                <a:solidFill>
                  <a:srgbClr val="FF0000"/>
                </a:solidFill>
              </a:rPr>
              <a:t>small</a:t>
            </a:r>
            <a:r>
              <a:rPr lang="en-US" sz="2000" dirty="0"/>
              <a:t> </a:t>
            </a:r>
            <a:r>
              <a:rPr lang="en-US" sz="2000" dirty="0">
                <a:solidFill>
                  <a:srgbClr val="FF0000"/>
                </a:solidFill>
              </a:rPr>
              <a:t>red</a:t>
            </a:r>
            <a:r>
              <a:rPr lang="en-US" sz="2000" dirty="0"/>
              <a:t> arrow) has been sorted from high to low. Sorting will take a minute. Once sorted, rows of outlier cases—those with very high or low values—will be flagged as potential outliers in orange.  The Value fields can be edited. You can </a:t>
            </a:r>
            <a:r>
              <a:rPr lang="en-US" sz="2000" dirty="0" err="1"/>
              <a:t>winsorize</a:t>
            </a:r>
            <a:r>
              <a:rPr lang="en-US" sz="2000" dirty="0"/>
              <a:t> outliers.</a:t>
            </a:r>
          </a:p>
        </p:txBody>
      </p:sp>
      <p:sp>
        <p:nvSpPr>
          <p:cNvPr id="9" name="Subtitle 2">
            <a:extLst>
              <a:ext uri="{FF2B5EF4-FFF2-40B4-BE49-F238E27FC236}">
                <a16:creationId xmlns:a16="http://schemas.microsoft.com/office/drawing/2014/main" id="{ADC2D484-B1DC-B94B-A90A-8AC115986041}"/>
              </a:ext>
            </a:extLst>
          </p:cNvPr>
          <p:cNvSpPr txBox="1">
            <a:spLocks/>
          </p:cNvSpPr>
          <p:nvPr/>
        </p:nvSpPr>
        <p:spPr>
          <a:xfrm>
            <a:off x="315922" y="4774950"/>
            <a:ext cx="3422701" cy="1385256"/>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sz="2000" dirty="0"/>
          </a:p>
        </p:txBody>
      </p:sp>
      <p:pic>
        <p:nvPicPr>
          <p:cNvPr id="7" name="Picture 6">
            <a:extLst>
              <a:ext uri="{FF2B5EF4-FFF2-40B4-BE49-F238E27FC236}">
                <a16:creationId xmlns:a16="http://schemas.microsoft.com/office/drawing/2014/main" id="{DC366CD7-65EA-7742-BC55-3982E8C470EB}"/>
              </a:ext>
            </a:extLst>
          </p:cNvPr>
          <p:cNvPicPr>
            <a:picLocks noChangeAspect="1"/>
          </p:cNvPicPr>
          <p:nvPr/>
        </p:nvPicPr>
        <p:blipFill rotWithShape="1">
          <a:blip r:embed="rId3"/>
          <a:srcRect r="38727"/>
          <a:stretch/>
        </p:blipFill>
        <p:spPr>
          <a:xfrm>
            <a:off x="226667" y="915455"/>
            <a:ext cx="3138644" cy="496656"/>
          </a:xfrm>
          <a:prstGeom prst="rect">
            <a:avLst/>
          </a:prstGeom>
        </p:spPr>
      </p:pic>
      <p:pic>
        <p:nvPicPr>
          <p:cNvPr id="10" name="Picture 9">
            <a:extLst>
              <a:ext uri="{FF2B5EF4-FFF2-40B4-BE49-F238E27FC236}">
                <a16:creationId xmlns:a16="http://schemas.microsoft.com/office/drawing/2014/main" id="{EA4D98E2-BCCE-DE40-AC76-4765D1F135E0}"/>
              </a:ext>
            </a:extLst>
          </p:cNvPr>
          <p:cNvPicPr>
            <a:picLocks noChangeAspect="1"/>
          </p:cNvPicPr>
          <p:nvPr/>
        </p:nvPicPr>
        <p:blipFill rotWithShape="1">
          <a:blip r:embed="rId4"/>
          <a:srcRect t="14741" b="3614"/>
          <a:stretch/>
        </p:blipFill>
        <p:spPr>
          <a:xfrm>
            <a:off x="275564" y="1504711"/>
            <a:ext cx="3744334" cy="3713465"/>
          </a:xfrm>
          <a:prstGeom prst="rect">
            <a:avLst/>
          </a:prstGeom>
          <a:effectLst>
            <a:outerShdw blurRad="50800" dist="38100" dir="2700000" algn="tl" rotWithShape="0">
              <a:prstClr val="black">
                <a:alpha val="40000"/>
              </a:prstClr>
            </a:outerShdw>
          </a:effectLst>
        </p:spPr>
      </p:pic>
      <p:sp>
        <p:nvSpPr>
          <p:cNvPr id="8" name="Left Arrow 7">
            <a:extLst>
              <a:ext uri="{FF2B5EF4-FFF2-40B4-BE49-F238E27FC236}">
                <a16:creationId xmlns:a16="http://schemas.microsoft.com/office/drawing/2014/main" id="{DE930497-72B1-D041-93B8-67FC7BE95E00}"/>
              </a:ext>
            </a:extLst>
          </p:cNvPr>
          <p:cNvSpPr/>
          <p:nvPr/>
        </p:nvSpPr>
        <p:spPr>
          <a:xfrm rot="18796066">
            <a:off x="2703644" y="4203845"/>
            <a:ext cx="845637" cy="515367"/>
          </a:xfrm>
          <a:prstGeom prst="left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1" name="Left Arrow 10">
            <a:extLst>
              <a:ext uri="{FF2B5EF4-FFF2-40B4-BE49-F238E27FC236}">
                <a16:creationId xmlns:a16="http://schemas.microsoft.com/office/drawing/2014/main" id="{328B2796-2BCA-E74F-8E49-E98B79B71825}"/>
              </a:ext>
            </a:extLst>
          </p:cNvPr>
          <p:cNvSpPr/>
          <p:nvPr/>
        </p:nvSpPr>
        <p:spPr>
          <a:xfrm rot="18909015">
            <a:off x="7023884" y="702361"/>
            <a:ext cx="502571" cy="302259"/>
          </a:xfrm>
          <a:prstGeom prst="left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2" name="Rectangle 11">
            <a:extLst>
              <a:ext uri="{FF2B5EF4-FFF2-40B4-BE49-F238E27FC236}">
                <a16:creationId xmlns:a16="http://schemas.microsoft.com/office/drawing/2014/main" id="{49C6C94F-FC9A-054A-AD87-9FE54E7B7C67}"/>
              </a:ext>
            </a:extLst>
          </p:cNvPr>
          <p:cNvSpPr/>
          <p:nvPr/>
        </p:nvSpPr>
        <p:spPr>
          <a:xfrm>
            <a:off x="8333" y="231"/>
            <a:ext cx="3460114" cy="523220"/>
          </a:xfrm>
          <a:prstGeom prst="rect">
            <a:avLst/>
          </a:prstGeom>
        </p:spPr>
        <p:txBody>
          <a:bodyPr wrap="none">
            <a:spAutoFit/>
          </a:bodyPr>
          <a:lstStyle/>
          <a:p>
            <a:r>
              <a:rPr lang="en-US" sz="2800" b="1" i="1" dirty="0">
                <a:solidFill>
                  <a:schemeClr val="accent1">
                    <a:lumMod val="75000"/>
                  </a:schemeClr>
                </a:solidFill>
              </a:rPr>
              <a:t>Resorting: high to low</a:t>
            </a:r>
            <a:endParaRPr lang="en-US" dirty="0">
              <a:solidFill>
                <a:schemeClr val="accent1">
                  <a:lumMod val="75000"/>
                </a:schemeClr>
              </a:solidFill>
            </a:endParaRPr>
          </a:p>
        </p:txBody>
      </p:sp>
      <p:sp>
        <p:nvSpPr>
          <p:cNvPr id="14" name="Left Arrow 13">
            <a:extLst>
              <a:ext uri="{FF2B5EF4-FFF2-40B4-BE49-F238E27FC236}">
                <a16:creationId xmlns:a16="http://schemas.microsoft.com/office/drawing/2014/main" id="{66504F98-5763-DB4D-A5CA-232BBB88F8FD}"/>
              </a:ext>
            </a:extLst>
          </p:cNvPr>
          <p:cNvSpPr/>
          <p:nvPr/>
        </p:nvSpPr>
        <p:spPr>
          <a:xfrm rot="18909015">
            <a:off x="5714923" y="156099"/>
            <a:ext cx="502571" cy="302259"/>
          </a:xfrm>
          <a:prstGeom prst="left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Tree>
    <p:extLst>
      <p:ext uri="{BB962C8B-B14F-4D97-AF65-F5344CB8AC3E}">
        <p14:creationId xmlns:p14="http://schemas.microsoft.com/office/powerpoint/2010/main" val="8464504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2">
            <a:extLst>
              <a:ext uri="{FF2B5EF4-FFF2-40B4-BE49-F238E27FC236}">
                <a16:creationId xmlns:a16="http://schemas.microsoft.com/office/drawing/2014/main" id="{663AAA0A-7576-364F-B328-A1E722B5E474}"/>
              </a:ext>
            </a:extLst>
          </p:cNvPr>
          <p:cNvSpPr>
            <a:spLocks noGrp="1"/>
          </p:cNvSpPr>
          <p:nvPr>
            <p:ph type="subTitle" idx="1"/>
          </p:nvPr>
        </p:nvSpPr>
        <p:spPr>
          <a:xfrm>
            <a:off x="112215" y="5364839"/>
            <a:ext cx="11967569" cy="1807522"/>
          </a:xfrm>
        </p:spPr>
        <p:txBody>
          <a:bodyPr>
            <a:normAutofit/>
          </a:bodyPr>
          <a:lstStyle/>
          <a:p>
            <a:pPr algn="just"/>
            <a:r>
              <a:rPr lang="en-US" sz="2000" b="1" dirty="0"/>
              <a:t>Slide 12</a:t>
            </a:r>
            <a:r>
              <a:rPr lang="en-US" sz="2000" dirty="0"/>
              <a:t>. </a:t>
            </a:r>
            <a:r>
              <a:rPr lang="en-US" sz="2000" b="1" i="1" dirty="0"/>
              <a:t>Normalizing and blocking</a:t>
            </a:r>
            <a:r>
              <a:rPr lang="en-US" sz="2000" b="1" dirty="0"/>
              <a:t>. </a:t>
            </a:r>
            <a:r>
              <a:rPr lang="en-US" sz="2000" dirty="0"/>
              <a:t>In this example the goal is to map body weight of male and female cases separately and then jointly. </a:t>
            </a:r>
            <a:r>
              <a:rPr lang="en-US" sz="2000" b="1" i="1" dirty="0"/>
              <a:t>Left</a:t>
            </a:r>
            <a:r>
              <a:rPr lang="en-US" sz="2000" dirty="0"/>
              <a:t>. The first step is to use the </a:t>
            </a:r>
            <a:r>
              <a:rPr lang="en-US" sz="2000" b="1" i="1" dirty="0">
                <a:solidFill>
                  <a:schemeClr val="accent1">
                    <a:lumMod val="75000"/>
                  </a:schemeClr>
                </a:solidFill>
              </a:rPr>
              <a:t>Transform and Filter Data </a:t>
            </a:r>
            <a:r>
              <a:rPr lang="en-US" sz="2000" dirty="0"/>
              <a:t>tab functions, specifically </a:t>
            </a:r>
            <a:r>
              <a:rPr lang="en-US" sz="2000" b="1" i="1" dirty="0">
                <a:solidFill>
                  <a:schemeClr val="accent1">
                    <a:lumMod val="75000"/>
                  </a:schemeClr>
                </a:solidFill>
              </a:rPr>
              <a:t>Block samples by group:</a:t>
            </a:r>
            <a:r>
              <a:rPr lang="en-US" sz="2000" dirty="0"/>
              <a:t>  </a:t>
            </a:r>
            <a:r>
              <a:rPr lang="en-US" sz="2000" b="1" i="1" dirty="0">
                <a:solidFill>
                  <a:schemeClr val="accent1">
                    <a:lumMod val="75000"/>
                  </a:schemeClr>
                </a:solidFill>
              </a:rPr>
              <a:t>Sex = M</a:t>
            </a:r>
            <a:r>
              <a:rPr lang="en-US" sz="2000" dirty="0"/>
              <a:t>.  This action replaces male </a:t>
            </a:r>
            <a:r>
              <a:rPr lang="en-US" sz="2000" b="1" i="1" dirty="0">
                <a:solidFill>
                  <a:schemeClr val="accent1">
                    <a:lumMod val="75000"/>
                  </a:schemeClr>
                </a:solidFill>
              </a:rPr>
              <a:t>Values</a:t>
            </a:r>
            <a:r>
              <a:rPr lang="en-US" sz="2000" dirty="0"/>
              <a:t> with an </a:t>
            </a:r>
            <a:r>
              <a:rPr lang="en-US" sz="2000" b="1" i="1" dirty="0">
                <a:solidFill>
                  <a:schemeClr val="accent1">
                    <a:lumMod val="75000"/>
                  </a:schemeClr>
                </a:solidFill>
              </a:rPr>
              <a:t>x</a:t>
            </a:r>
            <a:r>
              <a:rPr lang="en-US" sz="2000" dirty="0"/>
              <a:t>. You can block by </a:t>
            </a:r>
            <a:r>
              <a:rPr lang="en-US" sz="2000" b="1" i="1" dirty="0">
                <a:solidFill>
                  <a:schemeClr val="accent1">
                    <a:lumMod val="75000"/>
                  </a:schemeClr>
                </a:solidFill>
              </a:rPr>
              <a:t>Site</a:t>
            </a:r>
            <a:r>
              <a:rPr lang="en-US" sz="2000" dirty="0"/>
              <a:t>, </a:t>
            </a:r>
            <a:r>
              <a:rPr lang="en-US" sz="2000" b="1" i="1" dirty="0">
                <a:solidFill>
                  <a:schemeClr val="accent1">
                    <a:lumMod val="75000"/>
                  </a:schemeClr>
                </a:solidFill>
              </a:rPr>
              <a:t>Batch</a:t>
            </a:r>
            <a:r>
              <a:rPr lang="en-US" sz="2000" dirty="0"/>
              <a:t>, </a:t>
            </a:r>
            <a:r>
              <a:rPr lang="en-US" sz="2000" b="1" i="1" dirty="0">
                <a:solidFill>
                  <a:schemeClr val="accent1">
                    <a:lumMod val="75000"/>
                  </a:schemeClr>
                </a:solidFill>
              </a:rPr>
              <a:t>Color</a:t>
            </a:r>
            <a:r>
              <a:rPr lang="en-US" sz="2000" dirty="0"/>
              <a:t>. </a:t>
            </a:r>
            <a:r>
              <a:rPr lang="en-US" sz="2000" b="1" i="1" dirty="0"/>
              <a:t>Right. </a:t>
            </a:r>
            <a:r>
              <a:rPr lang="en-US" sz="2000" dirty="0"/>
              <a:t>Review </a:t>
            </a:r>
            <a:r>
              <a:rPr lang="en-US" sz="2000" b="1" i="1" dirty="0">
                <a:solidFill>
                  <a:schemeClr val="accent1">
                    <a:lumMod val="75000"/>
                  </a:schemeClr>
                </a:solidFill>
              </a:rPr>
              <a:t>Statistics</a:t>
            </a:r>
            <a:r>
              <a:rPr lang="en-US" sz="2000" dirty="0"/>
              <a:t> again, especially </a:t>
            </a:r>
            <a:r>
              <a:rPr lang="en-US" sz="2000" b="1" i="1" dirty="0">
                <a:solidFill>
                  <a:schemeClr val="accent1">
                    <a:lumMod val="75000"/>
                  </a:schemeClr>
                </a:solidFill>
              </a:rPr>
              <a:t>Basic Statistics</a:t>
            </a:r>
            <a:r>
              <a:rPr lang="en-US" sz="2000" dirty="0"/>
              <a:t> and </a:t>
            </a:r>
            <a:r>
              <a:rPr lang="en-US" sz="2000" b="1" i="1" dirty="0">
                <a:solidFill>
                  <a:schemeClr val="accent1">
                    <a:lumMod val="75000"/>
                  </a:schemeClr>
                </a:solidFill>
              </a:rPr>
              <a:t>Histogram</a:t>
            </a:r>
            <a:r>
              <a:rPr lang="en-US" sz="2000" dirty="0"/>
              <a:t>. Censor the two highest body weights (92 and 94 g). </a:t>
            </a:r>
          </a:p>
        </p:txBody>
      </p:sp>
      <p:sp>
        <p:nvSpPr>
          <p:cNvPr id="15" name="Rectangle 14">
            <a:extLst>
              <a:ext uri="{FF2B5EF4-FFF2-40B4-BE49-F238E27FC236}">
                <a16:creationId xmlns:a16="http://schemas.microsoft.com/office/drawing/2014/main" id="{D479BC1D-5F62-824E-B37E-2E3A1E88EC6B}"/>
              </a:ext>
            </a:extLst>
          </p:cNvPr>
          <p:cNvSpPr/>
          <p:nvPr/>
        </p:nvSpPr>
        <p:spPr>
          <a:xfrm>
            <a:off x="41744" y="0"/>
            <a:ext cx="9105546" cy="523220"/>
          </a:xfrm>
          <a:prstGeom prst="rect">
            <a:avLst/>
          </a:prstGeom>
        </p:spPr>
        <p:txBody>
          <a:bodyPr wrap="square">
            <a:spAutoFit/>
          </a:bodyPr>
          <a:lstStyle/>
          <a:p>
            <a:r>
              <a:rPr lang="en-US" sz="2800" b="1" i="1" dirty="0">
                <a:solidFill>
                  <a:schemeClr val="accent1">
                    <a:lumMod val="75000"/>
                  </a:schemeClr>
                </a:solidFill>
              </a:rPr>
              <a:t>Normalizing and blocking data</a:t>
            </a:r>
            <a:endParaRPr lang="en-US" sz="2000" i="1" dirty="0">
              <a:solidFill>
                <a:schemeClr val="accent1">
                  <a:lumMod val="75000"/>
                </a:schemeClr>
              </a:solidFill>
            </a:endParaRPr>
          </a:p>
        </p:txBody>
      </p:sp>
      <p:pic>
        <p:nvPicPr>
          <p:cNvPr id="16" name="Picture 15">
            <a:extLst>
              <a:ext uri="{FF2B5EF4-FFF2-40B4-BE49-F238E27FC236}">
                <a16:creationId xmlns:a16="http://schemas.microsoft.com/office/drawing/2014/main" id="{B6A05DDA-3A75-174F-AD1B-38FC1E589AA3}"/>
              </a:ext>
            </a:extLst>
          </p:cNvPr>
          <p:cNvPicPr>
            <a:picLocks noChangeAspect="1"/>
          </p:cNvPicPr>
          <p:nvPr/>
        </p:nvPicPr>
        <p:blipFill>
          <a:blip r:embed="rId2"/>
          <a:stretch>
            <a:fillRect/>
          </a:stretch>
        </p:blipFill>
        <p:spPr>
          <a:xfrm>
            <a:off x="349221" y="4211676"/>
            <a:ext cx="3700013" cy="342593"/>
          </a:xfrm>
          <a:prstGeom prst="rect">
            <a:avLst/>
          </a:prstGeom>
        </p:spPr>
      </p:pic>
      <p:sp>
        <p:nvSpPr>
          <p:cNvPr id="24" name="TextBox 23">
            <a:extLst>
              <a:ext uri="{FF2B5EF4-FFF2-40B4-BE49-F238E27FC236}">
                <a16:creationId xmlns:a16="http://schemas.microsoft.com/office/drawing/2014/main" id="{178813F5-8B24-B641-8774-01A47589B024}"/>
              </a:ext>
            </a:extLst>
          </p:cNvPr>
          <p:cNvSpPr txBox="1"/>
          <p:nvPr/>
        </p:nvSpPr>
        <p:spPr>
          <a:xfrm>
            <a:off x="285508" y="3541851"/>
            <a:ext cx="5173998" cy="646331"/>
          </a:xfrm>
          <a:prstGeom prst="rect">
            <a:avLst/>
          </a:prstGeom>
          <a:noFill/>
        </p:spPr>
        <p:txBody>
          <a:bodyPr wrap="square" rtlCol="0">
            <a:spAutoFit/>
          </a:bodyPr>
          <a:lstStyle/>
          <a:p>
            <a:r>
              <a:rPr lang="en-US" dirty="0"/>
              <a:t>Normalize by changing scales first. This affects all values. Blocking samples. Blocking is only additive. </a:t>
            </a:r>
          </a:p>
        </p:txBody>
      </p:sp>
      <p:pic>
        <p:nvPicPr>
          <p:cNvPr id="28" name="Picture 27">
            <a:extLst>
              <a:ext uri="{FF2B5EF4-FFF2-40B4-BE49-F238E27FC236}">
                <a16:creationId xmlns:a16="http://schemas.microsoft.com/office/drawing/2014/main" id="{8FFD5331-F5AD-AD44-B916-BE6A998F092A}"/>
              </a:ext>
            </a:extLst>
          </p:cNvPr>
          <p:cNvPicPr>
            <a:picLocks noChangeAspect="1"/>
          </p:cNvPicPr>
          <p:nvPr/>
        </p:nvPicPr>
        <p:blipFill>
          <a:blip r:embed="rId3"/>
          <a:stretch>
            <a:fillRect/>
          </a:stretch>
        </p:blipFill>
        <p:spPr>
          <a:xfrm>
            <a:off x="2085655" y="4650301"/>
            <a:ext cx="2827467" cy="586611"/>
          </a:xfrm>
          <a:prstGeom prst="rect">
            <a:avLst/>
          </a:prstGeom>
        </p:spPr>
      </p:pic>
      <p:sp>
        <p:nvSpPr>
          <p:cNvPr id="29" name="TextBox 28">
            <a:extLst>
              <a:ext uri="{FF2B5EF4-FFF2-40B4-BE49-F238E27FC236}">
                <a16:creationId xmlns:a16="http://schemas.microsoft.com/office/drawing/2014/main" id="{E3D337DD-58AD-D249-9908-BF16AAA761B7}"/>
              </a:ext>
            </a:extLst>
          </p:cNvPr>
          <p:cNvSpPr txBox="1"/>
          <p:nvPr/>
        </p:nvSpPr>
        <p:spPr>
          <a:xfrm>
            <a:off x="277791" y="4787325"/>
            <a:ext cx="1858009" cy="369332"/>
          </a:xfrm>
          <a:prstGeom prst="rect">
            <a:avLst/>
          </a:prstGeom>
          <a:noFill/>
        </p:spPr>
        <p:txBody>
          <a:bodyPr wrap="none" rtlCol="0">
            <a:spAutoFit/>
          </a:bodyPr>
          <a:lstStyle/>
          <a:p>
            <a:r>
              <a:rPr lang="en-US" b="1" i="1" dirty="0"/>
              <a:t>Reset </a:t>
            </a:r>
            <a:r>
              <a:rPr lang="en-US" i="1" dirty="0"/>
              <a:t>and</a:t>
            </a:r>
            <a:r>
              <a:rPr lang="en-US" b="1" i="1" dirty="0"/>
              <a:t> Export </a:t>
            </a:r>
          </a:p>
        </p:txBody>
      </p:sp>
      <p:pic>
        <p:nvPicPr>
          <p:cNvPr id="3" name="Picture 2">
            <a:extLst>
              <a:ext uri="{FF2B5EF4-FFF2-40B4-BE49-F238E27FC236}">
                <a16:creationId xmlns:a16="http://schemas.microsoft.com/office/drawing/2014/main" id="{69ADF3F7-D82E-8947-9CB4-B8D2AFDDAE26}"/>
              </a:ext>
            </a:extLst>
          </p:cNvPr>
          <p:cNvPicPr>
            <a:picLocks noChangeAspect="1"/>
          </p:cNvPicPr>
          <p:nvPr/>
        </p:nvPicPr>
        <p:blipFill>
          <a:blip r:embed="rId4"/>
          <a:stretch>
            <a:fillRect/>
          </a:stretch>
        </p:blipFill>
        <p:spPr>
          <a:xfrm>
            <a:off x="134470" y="483038"/>
            <a:ext cx="6085226" cy="2824938"/>
          </a:xfrm>
          <a:prstGeom prst="rect">
            <a:avLst/>
          </a:prstGeom>
        </p:spPr>
      </p:pic>
      <p:pic>
        <p:nvPicPr>
          <p:cNvPr id="7" name="Picture 6">
            <a:extLst>
              <a:ext uri="{FF2B5EF4-FFF2-40B4-BE49-F238E27FC236}">
                <a16:creationId xmlns:a16="http://schemas.microsoft.com/office/drawing/2014/main" id="{724C96D3-7C56-BD49-BA87-524CE409902E}"/>
              </a:ext>
            </a:extLst>
          </p:cNvPr>
          <p:cNvPicPr>
            <a:picLocks noChangeAspect="1"/>
          </p:cNvPicPr>
          <p:nvPr/>
        </p:nvPicPr>
        <p:blipFill rotWithShape="1">
          <a:blip r:embed="rId5"/>
          <a:srcRect l="40909" t="5764" r="5505"/>
          <a:stretch/>
        </p:blipFill>
        <p:spPr>
          <a:xfrm>
            <a:off x="5284695" y="1949824"/>
            <a:ext cx="981635" cy="1978958"/>
          </a:xfrm>
          <a:prstGeom prst="rect">
            <a:avLst/>
          </a:prstGeom>
        </p:spPr>
      </p:pic>
      <p:pic>
        <p:nvPicPr>
          <p:cNvPr id="9" name="Picture 8">
            <a:extLst>
              <a:ext uri="{FF2B5EF4-FFF2-40B4-BE49-F238E27FC236}">
                <a16:creationId xmlns:a16="http://schemas.microsoft.com/office/drawing/2014/main" id="{15C97D04-123B-7D41-8B72-A4EAF82E0CF5}"/>
              </a:ext>
            </a:extLst>
          </p:cNvPr>
          <p:cNvPicPr>
            <a:picLocks noChangeAspect="1"/>
          </p:cNvPicPr>
          <p:nvPr/>
        </p:nvPicPr>
        <p:blipFill>
          <a:blip r:embed="rId6"/>
          <a:stretch>
            <a:fillRect/>
          </a:stretch>
        </p:blipFill>
        <p:spPr>
          <a:xfrm>
            <a:off x="7085902" y="0"/>
            <a:ext cx="4397511" cy="1537074"/>
          </a:xfrm>
          <a:prstGeom prst="rect">
            <a:avLst/>
          </a:prstGeom>
        </p:spPr>
      </p:pic>
      <p:pic>
        <p:nvPicPr>
          <p:cNvPr id="13" name="Picture 12">
            <a:extLst>
              <a:ext uri="{FF2B5EF4-FFF2-40B4-BE49-F238E27FC236}">
                <a16:creationId xmlns:a16="http://schemas.microsoft.com/office/drawing/2014/main" id="{3A6BEAA3-C185-314F-8B5D-A40967402FA1}"/>
              </a:ext>
            </a:extLst>
          </p:cNvPr>
          <p:cNvPicPr>
            <a:picLocks noChangeAspect="1"/>
          </p:cNvPicPr>
          <p:nvPr/>
        </p:nvPicPr>
        <p:blipFill>
          <a:blip r:embed="rId7"/>
          <a:stretch>
            <a:fillRect/>
          </a:stretch>
        </p:blipFill>
        <p:spPr>
          <a:xfrm>
            <a:off x="6956004" y="1532015"/>
            <a:ext cx="3559596" cy="3859719"/>
          </a:xfrm>
          <a:prstGeom prst="rect">
            <a:avLst/>
          </a:prstGeom>
        </p:spPr>
      </p:pic>
      <p:pic>
        <p:nvPicPr>
          <p:cNvPr id="17" name="Picture 16">
            <a:extLst>
              <a:ext uri="{FF2B5EF4-FFF2-40B4-BE49-F238E27FC236}">
                <a16:creationId xmlns:a16="http://schemas.microsoft.com/office/drawing/2014/main" id="{180A995A-965F-D644-ADD5-5E16634C6161}"/>
              </a:ext>
            </a:extLst>
          </p:cNvPr>
          <p:cNvPicPr>
            <a:picLocks noChangeAspect="1"/>
          </p:cNvPicPr>
          <p:nvPr/>
        </p:nvPicPr>
        <p:blipFill>
          <a:blip r:embed="rId8"/>
          <a:stretch>
            <a:fillRect/>
          </a:stretch>
        </p:blipFill>
        <p:spPr>
          <a:xfrm>
            <a:off x="9247825" y="1959909"/>
            <a:ext cx="2365578" cy="1751479"/>
          </a:xfrm>
          <a:prstGeom prst="rect">
            <a:avLst/>
          </a:prstGeom>
        </p:spPr>
      </p:pic>
    </p:spTree>
    <p:extLst>
      <p:ext uri="{BB962C8B-B14F-4D97-AF65-F5344CB8AC3E}">
        <p14:creationId xmlns:p14="http://schemas.microsoft.com/office/powerpoint/2010/main" val="38828589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D58061A-783F-7A4E-A31C-172B6FBC2C07}"/>
              </a:ext>
            </a:extLst>
          </p:cNvPr>
          <p:cNvPicPr>
            <a:picLocks noChangeAspect="1"/>
          </p:cNvPicPr>
          <p:nvPr/>
        </p:nvPicPr>
        <p:blipFill>
          <a:blip r:embed="rId2"/>
          <a:stretch>
            <a:fillRect/>
          </a:stretch>
        </p:blipFill>
        <p:spPr>
          <a:xfrm>
            <a:off x="2671913" y="792480"/>
            <a:ext cx="3969914" cy="4815840"/>
          </a:xfrm>
          <a:prstGeom prst="rect">
            <a:avLst/>
          </a:prstGeom>
        </p:spPr>
      </p:pic>
      <p:sp>
        <p:nvSpPr>
          <p:cNvPr id="4" name="Subtitle 2">
            <a:extLst>
              <a:ext uri="{FF2B5EF4-FFF2-40B4-BE49-F238E27FC236}">
                <a16:creationId xmlns:a16="http://schemas.microsoft.com/office/drawing/2014/main" id="{AB248317-DA01-9D44-9B58-28EEE789D991}"/>
              </a:ext>
            </a:extLst>
          </p:cNvPr>
          <p:cNvSpPr>
            <a:spLocks noGrp="1"/>
          </p:cNvSpPr>
          <p:nvPr>
            <p:ph type="subTitle" idx="1"/>
          </p:nvPr>
        </p:nvSpPr>
        <p:spPr>
          <a:xfrm>
            <a:off x="389014" y="5573894"/>
            <a:ext cx="11539129" cy="1197296"/>
          </a:xfrm>
        </p:spPr>
        <p:txBody>
          <a:bodyPr>
            <a:normAutofit/>
          </a:bodyPr>
          <a:lstStyle/>
          <a:p>
            <a:pPr algn="l"/>
            <a:r>
              <a:rPr lang="en-US" sz="2000" b="1" dirty="0"/>
              <a:t>Slide 13</a:t>
            </a:r>
            <a:r>
              <a:rPr lang="en-US" sz="2000" dirty="0"/>
              <a:t>. </a:t>
            </a:r>
            <a:r>
              <a:rPr lang="en-US" sz="2000" b="1" i="1" dirty="0"/>
              <a:t>Left</a:t>
            </a:r>
            <a:r>
              <a:rPr lang="en-US" sz="2000" dirty="0"/>
              <a:t>. Summary statistics. </a:t>
            </a:r>
            <a:r>
              <a:rPr lang="en-US" sz="2000" b="1" i="1" dirty="0"/>
              <a:t>Middle</a:t>
            </a:r>
            <a:r>
              <a:rPr lang="en-US" sz="2000" dirty="0"/>
              <a:t>. Motivation to seek nicotine measured by a progressive ratio test is skewed (non-normal) and cannot be mapped correctly using the original scale. </a:t>
            </a:r>
            <a:r>
              <a:rPr lang="en-US" sz="2000" b="1" i="1" dirty="0"/>
              <a:t>Insets</a:t>
            </a:r>
            <a:r>
              <a:rPr lang="en-US" sz="2000" dirty="0"/>
              <a:t>. Quantile probability plots in the two histograms, a </a:t>
            </a:r>
            <a:r>
              <a:rPr lang="en-US" sz="2000" i="1" dirty="0">
                <a:solidFill>
                  <a:schemeClr val="accent1">
                    <a:lumMod val="75000"/>
                  </a:schemeClr>
                </a:solidFill>
              </a:rPr>
              <a:t>violin</a:t>
            </a:r>
            <a:r>
              <a:rPr lang="en-US" sz="2000" i="1" dirty="0"/>
              <a:t> plot,</a:t>
            </a:r>
            <a:r>
              <a:rPr lang="en-US" sz="2000" dirty="0"/>
              <a:t> and statistics. </a:t>
            </a:r>
            <a:r>
              <a:rPr lang="en-US" sz="2000" b="1" i="1" dirty="0"/>
              <a:t>Top</a:t>
            </a:r>
            <a:r>
              <a:rPr lang="en-US" sz="2000" dirty="0"/>
              <a:t>. Graphing tools in the </a:t>
            </a:r>
            <a:r>
              <a:rPr lang="en-US" sz="2000" b="1" i="1" dirty="0">
                <a:solidFill>
                  <a:srgbClr val="C00000"/>
                </a:solidFill>
              </a:rPr>
              <a:t>red</a:t>
            </a:r>
            <a:r>
              <a:rPr lang="en-US" sz="2000" b="1" i="1" dirty="0">
                <a:solidFill>
                  <a:schemeClr val="accent1">
                    <a:lumMod val="75000"/>
                  </a:schemeClr>
                </a:solidFill>
              </a:rPr>
              <a:t> </a:t>
            </a:r>
            <a:r>
              <a:rPr lang="en-US" sz="2000" b="1" i="1" dirty="0">
                <a:solidFill>
                  <a:srgbClr val="C00000"/>
                </a:solidFill>
              </a:rPr>
              <a:t>box</a:t>
            </a:r>
            <a:r>
              <a:rPr lang="en-US" sz="2000" dirty="0"/>
              <a:t>. </a:t>
            </a:r>
            <a:r>
              <a:rPr lang="en-US" sz="2000" b="1" i="1" dirty="0"/>
              <a:t>Left. </a:t>
            </a:r>
            <a:r>
              <a:rPr lang="en-US" sz="2000" dirty="0"/>
              <a:t>Application of a quantile transform  gets data into a nearly normal form that is more suitable for mapping.</a:t>
            </a:r>
            <a:r>
              <a:rPr lang="en-US" sz="2000" b="1" dirty="0"/>
              <a:t> </a:t>
            </a:r>
            <a:endParaRPr lang="en-US" sz="2000" b="1" i="1" dirty="0"/>
          </a:p>
        </p:txBody>
      </p:sp>
      <p:sp>
        <p:nvSpPr>
          <p:cNvPr id="11" name="Rectangle 10">
            <a:extLst>
              <a:ext uri="{FF2B5EF4-FFF2-40B4-BE49-F238E27FC236}">
                <a16:creationId xmlns:a16="http://schemas.microsoft.com/office/drawing/2014/main" id="{5236A5CE-CC41-BA4F-9E09-05018D2B7339}"/>
              </a:ext>
            </a:extLst>
          </p:cNvPr>
          <p:cNvSpPr/>
          <p:nvPr/>
        </p:nvSpPr>
        <p:spPr>
          <a:xfrm>
            <a:off x="4204347" y="4285899"/>
            <a:ext cx="1633837" cy="923330"/>
          </a:xfrm>
          <a:prstGeom prst="rect">
            <a:avLst/>
          </a:prstGeom>
        </p:spPr>
        <p:txBody>
          <a:bodyPr wrap="square">
            <a:spAutoFit/>
          </a:bodyPr>
          <a:lstStyle/>
          <a:p>
            <a:pPr algn="ctr"/>
            <a:endParaRPr lang="en-US" sz="1600" b="1" dirty="0">
              <a:solidFill>
                <a:schemeClr val="bg1"/>
              </a:solidFill>
            </a:endParaRPr>
          </a:p>
          <a:p>
            <a:pPr algn="ctr"/>
            <a:r>
              <a:rPr lang="en-US" sz="2000" b="1" i="1" dirty="0">
                <a:solidFill>
                  <a:schemeClr val="bg1"/>
                </a:solidFill>
              </a:rPr>
              <a:t>All</a:t>
            </a:r>
          </a:p>
          <a:p>
            <a:pPr algn="ctr"/>
            <a:r>
              <a:rPr lang="en-US" b="1" i="1" dirty="0">
                <a:solidFill>
                  <a:schemeClr val="bg1"/>
                </a:solidFill>
              </a:rPr>
              <a:t>n</a:t>
            </a:r>
            <a:r>
              <a:rPr lang="en-US" b="1" dirty="0">
                <a:solidFill>
                  <a:schemeClr val="bg1"/>
                </a:solidFill>
              </a:rPr>
              <a:t> =  4094</a:t>
            </a:r>
            <a:endParaRPr lang="en-US" sz="1100" dirty="0">
              <a:solidFill>
                <a:schemeClr val="bg1"/>
              </a:solidFill>
            </a:endParaRPr>
          </a:p>
        </p:txBody>
      </p:sp>
      <p:sp>
        <p:nvSpPr>
          <p:cNvPr id="14" name="Rectangle 13">
            <a:extLst>
              <a:ext uri="{FF2B5EF4-FFF2-40B4-BE49-F238E27FC236}">
                <a16:creationId xmlns:a16="http://schemas.microsoft.com/office/drawing/2014/main" id="{EF67F3CD-E49E-A54C-969A-E3D3F54FC6C0}"/>
              </a:ext>
            </a:extLst>
          </p:cNvPr>
          <p:cNvSpPr/>
          <p:nvPr/>
        </p:nvSpPr>
        <p:spPr>
          <a:xfrm>
            <a:off x="8734797" y="4289645"/>
            <a:ext cx="1993262" cy="923330"/>
          </a:xfrm>
          <a:prstGeom prst="rect">
            <a:avLst/>
          </a:prstGeom>
        </p:spPr>
        <p:txBody>
          <a:bodyPr wrap="square">
            <a:spAutoFit/>
          </a:bodyPr>
          <a:lstStyle/>
          <a:p>
            <a:pPr algn="ctr"/>
            <a:endParaRPr lang="en-US" sz="1600" b="1" dirty="0">
              <a:solidFill>
                <a:schemeClr val="bg1"/>
              </a:solidFill>
            </a:endParaRPr>
          </a:p>
          <a:p>
            <a:pPr algn="ctr"/>
            <a:r>
              <a:rPr lang="en-US" sz="2000" b="1" i="1" dirty="0">
                <a:solidFill>
                  <a:schemeClr val="bg1"/>
                </a:solidFill>
              </a:rPr>
              <a:t>Females</a:t>
            </a:r>
          </a:p>
          <a:p>
            <a:pPr algn="ctr"/>
            <a:r>
              <a:rPr lang="en-US" b="1" i="1" dirty="0">
                <a:solidFill>
                  <a:schemeClr val="bg1"/>
                </a:solidFill>
              </a:rPr>
              <a:t>n</a:t>
            </a:r>
            <a:r>
              <a:rPr lang="en-US" b="1" dirty="0">
                <a:solidFill>
                  <a:schemeClr val="bg1"/>
                </a:solidFill>
              </a:rPr>
              <a:t> =  2016</a:t>
            </a:r>
            <a:endParaRPr lang="en-US" sz="1400" dirty="0">
              <a:solidFill>
                <a:schemeClr val="bg1"/>
              </a:solidFill>
            </a:endParaRPr>
          </a:p>
        </p:txBody>
      </p:sp>
      <p:pic>
        <p:nvPicPr>
          <p:cNvPr id="16" name="Picture 15">
            <a:extLst>
              <a:ext uri="{FF2B5EF4-FFF2-40B4-BE49-F238E27FC236}">
                <a16:creationId xmlns:a16="http://schemas.microsoft.com/office/drawing/2014/main" id="{10969FBC-0354-164E-8DEB-D80BE967FA1F}"/>
              </a:ext>
            </a:extLst>
          </p:cNvPr>
          <p:cNvPicPr>
            <a:picLocks noChangeAspect="1"/>
          </p:cNvPicPr>
          <p:nvPr/>
        </p:nvPicPr>
        <p:blipFill>
          <a:blip r:embed="rId3"/>
          <a:stretch>
            <a:fillRect/>
          </a:stretch>
        </p:blipFill>
        <p:spPr>
          <a:xfrm>
            <a:off x="7254312" y="89636"/>
            <a:ext cx="4800600" cy="723900"/>
          </a:xfrm>
          <a:prstGeom prst="rect">
            <a:avLst/>
          </a:prstGeom>
        </p:spPr>
      </p:pic>
      <p:sp>
        <p:nvSpPr>
          <p:cNvPr id="17" name="Rounded Rectangle 16">
            <a:extLst>
              <a:ext uri="{FF2B5EF4-FFF2-40B4-BE49-F238E27FC236}">
                <a16:creationId xmlns:a16="http://schemas.microsoft.com/office/drawing/2014/main" id="{0C4EC49F-1D8B-D446-9318-54B4E3A08EC6}"/>
              </a:ext>
            </a:extLst>
          </p:cNvPr>
          <p:cNvSpPr/>
          <p:nvPr/>
        </p:nvSpPr>
        <p:spPr>
          <a:xfrm>
            <a:off x="7197866" y="86771"/>
            <a:ext cx="4910587" cy="704850"/>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4F38DD55-2D3B-D342-8EE1-1B28537AFCC2}"/>
              </a:ext>
            </a:extLst>
          </p:cNvPr>
          <p:cNvSpPr/>
          <p:nvPr/>
        </p:nvSpPr>
        <p:spPr>
          <a:xfrm>
            <a:off x="5467" y="-1786"/>
            <a:ext cx="2925353" cy="523220"/>
          </a:xfrm>
          <a:prstGeom prst="rect">
            <a:avLst/>
          </a:prstGeom>
        </p:spPr>
        <p:txBody>
          <a:bodyPr wrap="none">
            <a:spAutoFit/>
          </a:bodyPr>
          <a:lstStyle/>
          <a:p>
            <a:r>
              <a:rPr lang="en-US" sz="2800" b="1" i="1" dirty="0">
                <a:solidFill>
                  <a:schemeClr val="accent1">
                    <a:lumMod val="75000"/>
                  </a:schemeClr>
                </a:solidFill>
              </a:rPr>
              <a:t>Statistics windows</a:t>
            </a:r>
            <a:endParaRPr lang="en-US" sz="1600" dirty="0">
              <a:solidFill>
                <a:schemeClr val="accent1">
                  <a:lumMod val="75000"/>
                </a:schemeClr>
              </a:solidFill>
            </a:endParaRPr>
          </a:p>
        </p:txBody>
      </p:sp>
      <p:pic>
        <p:nvPicPr>
          <p:cNvPr id="10" name="Picture 9">
            <a:extLst>
              <a:ext uri="{FF2B5EF4-FFF2-40B4-BE49-F238E27FC236}">
                <a16:creationId xmlns:a16="http://schemas.microsoft.com/office/drawing/2014/main" id="{FD54AB54-05B8-604B-830D-54A8819B1BD4}"/>
              </a:ext>
            </a:extLst>
          </p:cNvPr>
          <p:cNvPicPr>
            <a:picLocks noChangeAspect="1"/>
          </p:cNvPicPr>
          <p:nvPr/>
        </p:nvPicPr>
        <p:blipFill>
          <a:blip r:embed="rId4"/>
          <a:stretch>
            <a:fillRect/>
          </a:stretch>
        </p:blipFill>
        <p:spPr>
          <a:xfrm>
            <a:off x="3013024" y="125071"/>
            <a:ext cx="4060614" cy="729368"/>
          </a:xfrm>
          <a:prstGeom prst="rect">
            <a:avLst/>
          </a:prstGeom>
        </p:spPr>
      </p:pic>
      <p:pic>
        <p:nvPicPr>
          <p:cNvPr id="3" name="Picture 2">
            <a:extLst>
              <a:ext uri="{FF2B5EF4-FFF2-40B4-BE49-F238E27FC236}">
                <a16:creationId xmlns:a16="http://schemas.microsoft.com/office/drawing/2014/main" id="{CB7E88B6-AA99-DA40-832C-329FC7FA36E3}"/>
              </a:ext>
            </a:extLst>
          </p:cNvPr>
          <p:cNvPicPr>
            <a:picLocks noChangeAspect="1"/>
          </p:cNvPicPr>
          <p:nvPr/>
        </p:nvPicPr>
        <p:blipFill>
          <a:blip r:embed="rId5"/>
          <a:stretch>
            <a:fillRect/>
          </a:stretch>
        </p:blipFill>
        <p:spPr>
          <a:xfrm>
            <a:off x="190706" y="512063"/>
            <a:ext cx="2393998" cy="5025909"/>
          </a:xfrm>
          <a:prstGeom prst="rect">
            <a:avLst/>
          </a:prstGeom>
        </p:spPr>
      </p:pic>
      <p:pic>
        <p:nvPicPr>
          <p:cNvPr id="8" name="Picture 7">
            <a:extLst>
              <a:ext uri="{FF2B5EF4-FFF2-40B4-BE49-F238E27FC236}">
                <a16:creationId xmlns:a16="http://schemas.microsoft.com/office/drawing/2014/main" id="{8366A866-6359-C246-84D8-7CBB26191769}"/>
              </a:ext>
            </a:extLst>
          </p:cNvPr>
          <p:cNvPicPr>
            <a:picLocks noChangeAspect="1"/>
          </p:cNvPicPr>
          <p:nvPr/>
        </p:nvPicPr>
        <p:blipFill>
          <a:blip r:embed="rId6"/>
          <a:stretch>
            <a:fillRect/>
          </a:stretch>
        </p:blipFill>
        <p:spPr>
          <a:xfrm>
            <a:off x="4535424" y="3261314"/>
            <a:ext cx="2000504" cy="1650792"/>
          </a:xfrm>
          <a:prstGeom prst="rect">
            <a:avLst/>
          </a:prstGeom>
        </p:spPr>
      </p:pic>
      <p:pic>
        <p:nvPicPr>
          <p:cNvPr id="12" name="Picture 11">
            <a:extLst>
              <a:ext uri="{FF2B5EF4-FFF2-40B4-BE49-F238E27FC236}">
                <a16:creationId xmlns:a16="http://schemas.microsoft.com/office/drawing/2014/main" id="{09A9CD81-C57C-504C-BC06-2E0342C108E4}"/>
              </a:ext>
            </a:extLst>
          </p:cNvPr>
          <p:cNvPicPr>
            <a:picLocks noChangeAspect="1"/>
          </p:cNvPicPr>
          <p:nvPr/>
        </p:nvPicPr>
        <p:blipFill>
          <a:blip r:embed="rId7"/>
          <a:stretch>
            <a:fillRect/>
          </a:stretch>
        </p:blipFill>
        <p:spPr>
          <a:xfrm>
            <a:off x="3467716" y="1365504"/>
            <a:ext cx="1404258" cy="1754124"/>
          </a:xfrm>
          <a:prstGeom prst="rect">
            <a:avLst/>
          </a:prstGeom>
        </p:spPr>
      </p:pic>
      <p:pic>
        <p:nvPicPr>
          <p:cNvPr id="18" name="Picture 17">
            <a:extLst>
              <a:ext uri="{FF2B5EF4-FFF2-40B4-BE49-F238E27FC236}">
                <a16:creationId xmlns:a16="http://schemas.microsoft.com/office/drawing/2014/main" id="{A5744BDD-F810-0244-91BC-64B1D29BB754}"/>
              </a:ext>
            </a:extLst>
          </p:cNvPr>
          <p:cNvPicPr>
            <a:picLocks noChangeAspect="1"/>
          </p:cNvPicPr>
          <p:nvPr/>
        </p:nvPicPr>
        <p:blipFill>
          <a:blip r:embed="rId8"/>
          <a:stretch>
            <a:fillRect/>
          </a:stretch>
        </p:blipFill>
        <p:spPr>
          <a:xfrm>
            <a:off x="6192012" y="901738"/>
            <a:ext cx="2025447" cy="1207478"/>
          </a:xfrm>
          <a:prstGeom prst="rect">
            <a:avLst/>
          </a:prstGeom>
        </p:spPr>
      </p:pic>
      <p:pic>
        <p:nvPicPr>
          <p:cNvPr id="21" name="Picture 20">
            <a:extLst>
              <a:ext uri="{FF2B5EF4-FFF2-40B4-BE49-F238E27FC236}">
                <a16:creationId xmlns:a16="http://schemas.microsoft.com/office/drawing/2014/main" id="{40174908-23B2-B947-A10B-DF8CD5AFB355}"/>
              </a:ext>
            </a:extLst>
          </p:cNvPr>
          <p:cNvPicPr>
            <a:picLocks noChangeAspect="1"/>
          </p:cNvPicPr>
          <p:nvPr/>
        </p:nvPicPr>
        <p:blipFill>
          <a:blip r:embed="rId9"/>
          <a:stretch>
            <a:fillRect/>
          </a:stretch>
        </p:blipFill>
        <p:spPr>
          <a:xfrm>
            <a:off x="6617516" y="2067573"/>
            <a:ext cx="1636468" cy="3126219"/>
          </a:xfrm>
          <a:prstGeom prst="rect">
            <a:avLst/>
          </a:prstGeom>
        </p:spPr>
      </p:pic>
      <p:pic>
        <p:nvPicPr>
          <p:cNvPr id="25" name="Picture 24">
            <a:extLst>
              <a:ext uri="{FF2B5EF4-FFF2-40B4-BE49-F238E27FC236}">
                <a16:creationId xmlns:a16="http://schemas.microsoft.com/office/drawing/2014/main" id="{8D63A5F5-7F24-A449-842A-3368AE580646}"/>
              </a:ext>
            </a:extLst>
          </p:cNvPr>
          <p:cNvPicPr>
            <a:picLocks noChangeAspect="1"/>
          </p:cNvPicPr>
          <p:nvPr/>
        </p:nvPicPr>
        <p:blipFill>
          <a:blip r:embed="rId10"/>
          <a:stretch>
            <a:fillRect/>
          </a:stretch>
        </p:blipFill>
        <p:spPr>
          <a:xfrm>
            <a:off x="8251925" y="816864"/>
            <a:ext cx="3895345" cy="4591958"/>
          </a:xfrm>
          <a:prstGeom prst="rect">
            <a:avLst/>
          </a:prstGeom>
        </p:spPr>
      </p:pic>
      <p:pic>
        <p:nvPicPr>
          <p:cNvPr id="29" name="Picture 28">
            <a:extLst>
              <a:ext uri="{FF2B5EF4-FFF2-40B4-BE49-F238E27FC236}">
                <a16:creationId xmlns:a16="http://schemas.microsoft.com/office/drawing/2014/main" id="{BA4238AA-D770-D04F-ABE7-F945D366F7F8}"/>
              </a:ext>
            </a:extLst>
          </p:cNvPr>
          <p:cNvPicPr>
            <a:picLocks noChangeAspect="1"/>
          </p:cNvPicPr>
          <p:nvPr/>
        </p:nvPicPr>
        <p:blipFill>
          <a:blip r:embed="rId11"/>
          <a:stretch>
            <a:fillRect/>
          </a:stretch>
        </p:blipFill>
        <p:spPr>
          <a:xfrm>
            <a:off x="10558272" y="3057207"/>
            <a:ext cx="1298702" cy="972185"/>
          </a:xfrm>
          <a:prstGeom prst="rect">
            <a:avLst/>
          </a:prstGeom>
        </p:spPr>
      </p:pic>
      <p:pic>
        <p:nvPicPr>
          <p:cNvPr id="32" name="Picture 31">
            <a:extLst>
              <a:ext uri="{FF2B5EF4-FFF2-40B4-BE49-F238E27FC236}">
                <a16:creationId xmlns:a16="http://schemas.microsoft.com/office/drawing/2014/main" id="{B154D093-43D1-4946-A5FD-26F2DBD8A34A}"/>
              </a:ext>
            </a:extLst>
          </p:cNvPr>
          <p:cNvPicPr>
            <a:picLocks noChangeAspect="1"/>
          </p:cNvPicPr>
          <p:nvPr/>
        </p:nvPicPr>
        <p:blipFill>
          <a:blip r:embed="rId12"/>
          <a:stretch>
            <a:fillRect/>
          </a:stretch>
        </p:blipFill>
        <p:spPr>
          <a:xfrm>
            <a:off x="9130792" y="1315466"/>
            <a:ext cx="1360582" cy="1793494"/>
          </a:xfrm>
          <a:prstGeom prst="rect">
            <a:avLst/>
          </a:prstGeom>
        </p:spPr>
      </p:pic>
    </p:spTree>
    <p:extLst>
      <p:ext uri="{BB962C8B-B14F-4D97-AF65-F5344CB8AC3E}">
        <p14:creationId xmlns:p14="http://schemas.microsoft.com/office/powerpoint/2010/main" val="11117570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2">
            <a:extLst>
              <a:ext uri="{FF2B5EF4-FFF2-40B4-BE49-F238E27FC236}">
                <a16:creationId xmlns:a16="http://schemas.microsoft.com/office/drawing/2014/main" id="{663AAA0A-7576-364F-B328-A1E722B5E474}"/>
              </a:ext>
            </a:extLst>
          </p:cNvPr>
          <p:cNvSpPr>
            <a:spLocks noGrp="1"/>
          </p:cNvSpPr>
          <p:nvPr>
            <p:ph type="subTitle" idx="1"/>
          </p:nvPr>
        </p:nvSpPr>
        <p:spPr>
          <a:xfrm>
            <a:off x="206797" y="5546618"/>
            <a:ext cx="11985203" cy="1609555"/>
          </a:xfrm>
        </p:spPr>
        <p:txBody>
          <a:bodyPr>
            <a:normAutofit/>
          </a:bodyPr>
          <a:lstStyle/>
          <a:p>
            <a:pPr algn="l"/>
            <a:r>
              <a:rPr lang="en-US" sz="2000" b="1" dirty="0"/>
              <a:t>Slide 14</a:t>
            </a:r>
            <a:r>
              <a:rPr lang="en-US" sz="2000" dirty="0"/>
              <a:t>. </a:t>
            </a:r>
            <a:r>
              <a:rPr lang="en-US" sz="2000" b="1" i="1" dirty="0"/>
              <a:t>Left</a:t>
            </a:r>
            <a:r>
              <a:rPr lang="en-US" sz="2000" dirty="0"/>
              <a:t>. Maps for nicotine seeking without cofactors (</a:t>
            </a:r>
            <a:r>
              <a:rPr lang="en-US" sz="2000" b="1" i="1" dirty="0">
                <a:solidFill>
                  <a:schemeClr val="accent1">
                    <a:lumMod val="75000"/>
                  </a:schemeClr>
                </a:solidFill>
              </a:rPr>
              <a:t>HSR_10505</a:t>
            </a:r>
            <a:r>
              <a:rPr lang="en-US" sz="2000" dirty="0"/>
              <a:t>). The </a:t>
            </a:r>
            <a:r>
              <a:rPr lang="en-US" sz="2000" i="1" dirty="0"/>
              <a:t>x</a:t>
            </a:r>
            <a:r>
              <a:rPr lang="en-US" sz="2000" dirty="0"/>
              <a:t>-axis of the map lists chromosomes on a </a:t>
            </a:r>
            <a:r>
              <a:rPr lang="en-US" sz="2000" dirty="0" err="1"/>
              <a:t>megabase</a:t>
            </a:r>
            <a:r>
              <a:rPr lang="en-US" sz="2000" dirty="0"/>
              <a:t> (Mb) scale. The </a:t>
            </a:r>
            <a:r>
              <a:rPr lang="en-US" sz="2000" i="1" dirty="0"/>
              <a:t>y</a:t>
            </a:r>
            <a:r>
              <a:rPr lang="en-US" sz="2000" dirty="0"/>
              <a:t>-axis is </a:t>
            </a:r>
            <a:r>
              <a:rPr lang="en-US" sz="2000" i="1" dirty="0"/>
              <a:t>minus the logarithm of the  linkage probability</a:t>
            </a:r>
            <a:r>
              <a:rPr lang="en-US" sz="2000" dirty="0"/>
              <a:t> (–log </a:t>
            </a:r>
            <a:r>
              <a:rPr lang="en-US" sz="2000" i="1" dirty="0"/>
              <a:t>p</a:t>
            </a:r>
            <a:r>
              <a:rPr lang="en-US" sz="2000" dirty="0"/>
              <a:t>). The </a:t>
            </a:r>
            <a:r>
              <a:rPr lang="en-US" sz="2000" dirty="0" err="1"/>
              <a:t>Chr</a:t>
            </a:r>
            <a:r>
              <a:rPr lang="en-US" sz="2000" dirty="0"/>
              <a:t> 6 locus has a peak linkage of about 5.19. These maps can be zoomed to single chromosome level or even small parts of chromosomes.</a:t>
            </a:r>
            <a:endParaRPr lang="en-US" sz="2000" b="1" dirty="0"/>
          </a:p>
        </p:txBody>
      </p:sp>
      <p:sp>
        <p:nvSpPr>
          <p:cNvPr id="9" name="Rectangle 8">
            <a:extLst>
              <a:ext uri="{FF2B5EF4-FFF2-40B4-BE49-F238E27FC236}">
                <a16:creationId xmlns:a16="http://schemas.microsoft.com/office/drawing/2014/main" id="{BA567665-C858-D24E-B017-493975EBDCCF}"/>
              </a:ext>
            </a:extLst>
          </p:cNvPr>
          <p:cNvSpPr/>
          <p:nvPr/>
        </p:nvSpPr>
        <p:spPr>
          <a:xfrm>
            <a:off x="19404" y="-22115"/>
            <a:ext cx="11128207" cy="523220"/>
          </a:xfrm>
          <a:prstGeom prst="rect">
            <a:avLst/>
          </a:prstGeom>
        </p:spPr>
        <p:txBody>
          <a:bodyPr wrap="square">
            <a:spAutoFit/>
          </a:bodyPr>
          <a:lstStyle/>
          <a:p>
            <a:r>
              <a:rPr lang="en-US" sz="2800" b="1" i="1" dirty="0">
                <a:solidFill>
                  <a:schemeClr val="accent1">
                    <a:lumMod val="75000"/>
                  </a:schemeClr>
                </a:solidFill>
              </a:rPr>
              <a:t>Maps for nicotine seeking motivation using GEMMA with out cofactors</a:t>
            </a:r>
            <a:endParaRPr lang="en-US" sz="2000" i="1" dirty="0">
              <a:solidFill>
                <a:schemeClr val="accent1">
                  <a:lumMod val="75000"/>
                </a:schemeClr>
              </a:solidFill>
            </a:endParaRPr>
          </a:p>
        </p:txBody>
      </p:sp>
      <p:pic>
        <p:nvPicPr>
          <p:cNvPr id="5" name="Picture 4">
            <a:extLst>
              <a:ext uri="{FF2B5EF4-FFF2-40B4-BE49-F238E27FC236}">
                <a16:creationId xmlns:a16="http://schemas.microsoft.com/office/drawing/2014/main" id="{4F13875C-8288-084C-BDF8-F4E37AF408AA}"/>
              </a:ext>
            </a:extLst>
          </p:cNvPr>
          <p:cNvPicPr>
            <a:picLocks noChangeAspect="1"/>
          </p:cNvPicPr>
          <p:nvPr/>
        </p:nvPicPr>
        <p:blipFill>
          <a:blip r:embed="rId2"/>
          <a:stretch>
            <a:fillRect/>
          </a:stretch>
        </p:blipFill>
        <p:spPr>
          <a:xfrm>
            <a:off x="48768" y="926591"/>
            <a:ext cx="3304031" cy="4522143"/>
          </a:xfrm>
          <a:prstGeom prst="rect">
            <a:avLst/>
          </a:prstGeom>
        </p:spPr>
      </p:pic>
      <p:pic>
        <p:nvPicPr>
          <p:cNvPr id="10" name="Picture 9">
            <a:extLst>
              <a:ext uri="{FF2B5EF4-FFF2-40B4-BE49-F238E27FC236}">
                <a16:creationId xmlns:a16="http://schemas.microsoft.com/office/drawing/2014/main" id="{12112780-1C3B-7A41-B423-75C3C5DC226E}"/>
              </a:ext>
            </a:extLst>
          </p:cNvPr>
          <p:cNvPicPr>
            <a:picLocks noChangeAspect="1"/>
          </p:cNvPicPr>
          <p:nvPr/>
        </p:nvPicPr>
        <p:blipFill rotWithShape="1">
          <a:blip r:embed="rId3"/>
          <a:srcRect r="6771"/>
          <a:stretch/>
        </p:blipFill>
        <p:spPr>
          <a:xfrm>
            <a:off x="2605870" y="853440"/>
            <a:ext cx="9578170" cy="3852672"/>
          </a:xfrm>
          <a:prstGeom prst="rect">
            <a:avLst/>
          </a:prstGeom>
        </p:spPr>
      </p:pic>
      <p:pic>
        <p:nvPicPr>
          <p:cNvPr id="11" name="Picture 10">
            <a:extLst>
              <a:ext uri="{FF2B5EF4-FFF2-40B4-BE49-F238E27FC236}">
                <a16:creationId xmlns:a16="http://schemas.microsoft.com/office/drawing/2014/main" id="{6DFFFF53-10E8-5941-AB8C-7B4D0719364B}"/>
              </a:ext>
            </a:extLst>
          </p:cNvPr>
          <p:cNvPicPr>
            <a:picLocks noChangeAspect="1"/>
          </p:cNvPicPr>
          <p:nvPr/>
        </p:nvPicPr>
        <p:blipFill>
          <a:blip r:embed="rId4"/>
          <a:stretch>
            <a:fillRect/>
          </a:stretch>
        </p:blipFill>
        <p:spPr>
          <a:xfrm>
            <a:off x="11204448" y="114752"/>
            <a:ext cx="768096" cy="592953"/>
          </a:xfrm>
          <a:prstGeom prst="rect">
            <a:avLst/>
          </a:prstGeom>
        </p:spPr>
      </p:pic>
    </p:spTree>
    <p:extLst>
      <p:ext uri="{BB962C8B-B14F-4D97-AF65-F5344CB8AC3E}">
        <p14:creationId xmlns:p14="http://schemas.microsoft.com/office/powerpoint/2010/main" val="37139576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3516FE88-B1FB-9548-A8BE-F53E1A4EF983}"/>
              </a:ext>
            </a:extLst>
          </p:cNvPr>
          <p:cNvPicPr>
            <a:picLocks noChangeAspect="1"/>
          </p:cNvPicPr>
          <p:nvPr/>
        </p:nvPicPr>
        <p:blipFill>
          <a:blip r:embed="rId2"/>
          <a:stretch>
            <a:fillRect/>
          </a:stretch>
        </p:blipFill>
        <p:spPr>
          <a:xfrm>
            <a:off x="4498847" y="1333951"/>
            <a:ext cx="3461005" cy="2671822"/>
          </a:xfrm>
          <a:prstGeom prst="rect">
            <a:avLst/>
          </a:prstGeom>
        </p:spPr>
      </p:pic>
      <p:pic>
        <p:nvPicPr>
          <p:cNvPr id="3" name="Picture 2">
            <a:extLst>
              <a:ext uri="{FF2B5EF4-FFF2-40B4-BE49-F238E27FC236}">
                <a16:creationId xmlns:a16="http://schemas.microsoft.com/office/drawing/2014/main" id="{6888288C-3CA4-3A47-9459-16C5C7B80E8D}"/>
              </a:ext>
            </a:extLst>
          </p:cNvPr>
          <p:cNvPicPr>
            <a:picLocks noChangeAspect="1"/>
          </p:cNvPicPr>
          <p:nvPr/>
        </p:nvPicPr>
        <p:blipFill>
          <a:blip r:embed="rId3"/>
          <a:stretch>
            <a:fillRect/>
          </a:stretch>
        </p:blipFill>
        <p:spPr>
          <a:xfrm>
            <a:off x="0" y="865631"/>
            <a:ext cx="3364992" cy="4353011"/>
          </a:xfrm>
          <a:prstGeom prst="rect">
            <a:avLst/>
          </a:prstGeom>
        </p:spPr>
      </p:pic>
      <p:sp>
        <p:nvSpPr>
          <p:cNvPr id="4" name="Subtitle 2">
            <a:extLst>
              <a:ext uri="{FF2B5EF4-FFF2-40B4-BE49-F238E27FC236}">
                <a16:creationId xmlns:a16="http://schemas.microsoft.com/office/drawing/2014/main" id="{663AAA0A-7576-364F-B328-A1E722B5E474}"/>
              </a:ext>
            </a:extLst>
          </p:cNvPr>
          <p:cNvSpPr>
            <a:spLocks noGrp="1"/>
          </p:cNvSpPr>
          <p:nvPr>
            <p:ph type="subTitle" idx="1"/>
          </p:nvPr>
        </p:nvSpPr>
        <p:spPr>
          <a:xfrm>
            <a:off x="278062" y="5383147"/>
            <a:ext cx="11635875" cy="1474854"/>
          </a:xfrm>
        </p:spPr>
        <p:txBody>
          <a:bodyPr>
            <a:normAutofit/>
          </a:bodyPr>
          <a:lstStyle/>
          <a:p>
            <a:pPr algn="just"/>
            <a:r>
              <a:rPr lang="en-US" sz="2000" b="1" dirty="0"/>
              <a:t>Slide 15</a:t>
            </a:r>
            <a:r>
              <a:rPr lang="en-US" sz="2000" dirty="0"/>
              <a:t>. </a:t>
            </a:r>
            <a:r>
              <a:rPr lang="en-US" sz="2000" b="1" dirty="0"/>
              <a:t>Mapping</a:t>
            </a:r>
            <a:r>
              <a:rPr lang="en-US" sz="2000" dirty="0"/>
              <a:t> variation in nicotine seeking using sex and batch as addictive cofactors. We select appropriate </a:t>
            </a:r>
            <a:r>
              <a:rPr lang="en-US" sz="2000" b="1" i="1" dirty="0"/>
              <a:t>covariates </a:t>
            </a:r>
            <a:r>
              <a:rPr lang="en-US" sz="2000" b="1" i="1" dirty="0">
                <a:solidFill>
                  <a:schemeClr val="accent1">
                    <a:lumMod val="75000"/>
                  </a:schemeClr>
                </a:solidFill>
              </a:rPr>
              <a:t>sex </a:t>
            </a:r>
            <a:r>
              <a:rPr lang="en-US" sz="2000" dirty="0"/>
              <a:t>and</a:t>
            </a:r>
            <a:r>
              <a:rPr lang="en-US" sz="2000" b="1" i="1" dirty="0">
                <a:solidFill>
                  <a:schemeClr val="accent1">
                    <a:lumMod val="75000"/>
                  </a:schemeClr>
                </a:solidFill>
              </a:rPr>
              <a:t> </a:t>
            </a:r>
            <a:r>
              <a:rPr lang="en-US" sz="2000" b="1" i="1" dirty="0" err="1">
                <a:solidFill>
                  <a:schemeClr val="accent1">
                    <a:lumMod val="75000"/>
                  </a:schemeClr>
                </a:solidFill>
              </a:rPr>
              <a:t>batchnumber</a:t>
            </a:r>
            <a:r>
              <a:rPr lang="en-US" sz="2000" dirty="0"/>
              <a:t> to include in the analysis from our custom </a:t>
            </a:r>
            <a:r>
              <a:rPr lang="en-US" sz="2000" i="1" dirty="0">
                <a:solidFill>
                  <a:schemeClr val="accent1">
                    <a:lumMod val="75000"/>
                  </a:schemeClr>
                </a:solidFill>
              </a:rPr>
              <a:t>HS_RAT_GWAS </a:t>
            </a:r>
            <a:r>
              <a:rPr lang="en-US" sz="2000" dirty="0"/>
              <a:t>collection (</a:t>
            </a:r>
            <a:r>
              <a:rPr lang="en-US" sz="2000" dirty="0">
                <a:solidFill>
                  <a:srgbClr val="FF0000"/>
                </a:solidFill>
              </a:rPr>
              <a:t>red</a:t>
            </a:r>
            <a:r>
              <a:rPr lang="en-US" sz="2000" dirty="0"/>
              <a:t> arrow)</a:t>
            </a:r>
            <a:r>
              <a:rPr lang="en-US" sz="2000" i="1" dirty="0"/>
              <a:t>.</a:t>
            </a:r>
            <a:r>
              <a:rPr lang="en-US" sz="2000" b="1" i="1" dirty="0"/>
              <a:t> </a:t>
            </a:r>
            <a:r>
              <a:rPr lang="en-US" sz="2000" b="1" dirty="0">
                <a:solidFill>
                  <a:schemeClr val="accent1">
                    <a:lumMod val="75000"/>
                  </a:schemeClr>
                </a:solidFill>
              </a:rPr>
              <a:t>GEMMA </a:t>
            </a:r>
            <a:r>
              <a:rPr lang="en-US" sz="2000" dirty="0"/>
              <a:t>or</a:t>
            </a:r>
            <a:r>
              <a:rPr lang="en-US" sz="2000" b="1" dirty="0">
                <a:solidFill>
                  <a:schemeClr val="accent1">
                    <a:lumMod val="75000"/>
                  </a:schemeClr>
                </a:solidFill>
              </a:rPr>
              <a:t> </a:t>
            </a:r>
            <a:r>
              <a:rPr lang="en-US" sz="2000" i="1" dirty="0"/>
              <a:t>(</a:t>
            </a:r>
            <a:r>
              <a:rPr lang="en-US" sz="2000" b="1" i="1" dirty="0"/>
              <a:t>Right</a:t>
            </a:r>
            <a:r>
              <a:rPr lang="en-US" sz="2000" i="1" dirty="0"/>
              <a:t>)</a:t>
            </a:r>
            <a:r>
              <a:rPr lang="en-US" sz="2000" b="1" i="1" dirty="0"/>
              <a:t> </a:t>
            </a:r>
            <a:r>
              <a:rPr lang="en-US" sz="2000" b="1" i="1" dirty="0">
                <a:solidFill>
                  <a:schemeClr val="accent1">
                    <a:lumMod val="75000"/>
                  </a:schemeClr>
                </a:solidFill>
              </a:rPr>
              <a:t>R/</a:t>
            </a:r>
            <a:r>
              <a:rPr lang="en-US" sz="2000" b="1" i="1" dirty="0" err="1">
                <a:solidFill>
                  <a:schemeClr val="accent1">
                    <a:lumMod val="75000"/>
                  </a:schemeClr>
                </a:solidFill>
              </a:rPr>
              <a:t>qtl</a:t>
            </a:r>
            <a:r>
              <a:rPr lang="en-US" sz="2000" i="1" dirty="0"/>
              <a:t> </a:t>
            </a:r>
            <a:r>
              <a:rPr lang="en-US" sz="2000" dirty="0"/>
              <a:t>can be used for mapping the HS. Click </a:t>
            </a:r>
            <a:r>
              <a:rPr lang="en-US" sz="2000" b="1" dirty="0">
                <a:solidFill>
                  <a:schemeClr val="accent1">
                    <a:lumMod val="75000"/>
                  </a:schemeClr>
                </a:solidFill>
              </a:rPr>
              <a:t>GEMMA</a:t>
            </a:r>
            <a:r>
              <a:rPr lang="en-US" sz="2000" dirty="0"/>
              <a:t> </a:t>
            </a:r>
            <a:r>
              <a:rPr lang="en-US" sz="2000" b="1" i="1" dirty="0">
                <a:solidFill>
                  <a:schemeClr val="accent6">
                    <a:lumMod val="75000"/>
                  </a:schemeClr>
                </a:solidFill>
              </a:rPr>
              <a:t>Compute</a:t>
            </a:r>
            <a:r>
              <a:rPr lang="en-US" sz="2000" dirty="0"/>
              <a:t>. </a:t>
            </a:r>
            <a:r>
              <a:rPr lang="en-US" sz="2000" b="1" i="1" dirty="0">
                <a:solidFill>
                  <a:schemeClr val="accent1">
                    <a:lumMod val="75000"/>
                  </a:schemeClr>
                </a:solidFill>
              </a:rPr>
              <a:t>Computing the Maps</a:t>
            </a:r>
            <a:r>
              <a:rPr lang="en-US" sz="2000" dirty="0">
                <a:solidFill>
                  <a:schemeClr val="accent1">
                    <a:lumMod val="75000"/>
                  </a:schemeClr>
                </a:solidFill>
              </a:rPr>
              <a:t> </a:t>
            </a:r>
            <a:r>
              <a:rPr lang="en-US" sz="2000" dirty="0"/>
              <a:t>progress bar will appear. Time for a coffee break.</a:t>
            </a:r>
          </a:p>
        </p:txBody>
      </p:sp>
      <p:pic>
        <p:nvPicPr>
          <p:cNvPr id="12" name="Picture 11">
            <a:extLst>
              <a:ext uri="{FF2B5EF4-FFF2-40B4-BE49-F238E27FC236}">
                <a16:creationId xmlns:a16="http://schemas.microsoft.com/office/drawing/2014/main" id="{46B54802-27C1-B04B-8453-7F0FDF2A3EA6}"/>
              </a:ext>
            </a:extLst>
          </p:cNvPr>
          <p:cNvPicPr>
            <a:picLocks noChangeAspect="1"/>
          </p:cNvPicPr>
          <p:nvPr/>
        </p:nvPicPr>
        <p:blipFill rotWithShape="1">
          <a:blip r:embed="rId4"/>
          <a:srcRect t="10932" b="14728"/>
          <a:stretch/>
        </p:blipFill>
        <p:spPr>
          <a:xfrm>
            <a:off x="0" y="512910"/>
            <a:ext cx="4743892" cy="401489"/>
          </a:xfrm>
          <a:prstGeom prst="rect">
            <a:avLst/>
          </a:prstGeom>
        </p:spPr>
      </p:pic>
      <p:sp>
        <p:nvSpPr>
          <p:cNvPr id="15" name="Rectangle 14">
            <a:extLst>
              <a:ext uri="{FF2B5EF4-FFF2-40B4-BE49-F238E27FC236}">
                <a16:creationId xmlns:a16="http://schemas.microsoft.com/office/drawing/2014/main" id="{D479BC1D-5F62-824E-B37E-2E3A1E88EC6B}"/>
              </a:ext>
            </a:extLst>
          </p:cNvPr>
          <p:cNvSpPr/>
          <p:nvPr/>
        </p:nvSpPr>
        <p:spPr>
          <a:xfrm>
            <a:off x="9660" y="16042"/>
            <a:ext cx="9524305" cy="523220"/>
          </a:xfrm>
          <a:prstGeom prst="rect">
            <a:avLst/>
          </a:prstGeom>
        </p:spPr>
        <p:txBody>
          <a:bodyPr wrap="square">
            <a:spAutoFit/>
          </a:bodyPr>
          <a:lstStyle/>
          <a:p>
            <a:r>
              <a:rPr lang="en-US" sz="2800" b="1" i="1" dirty="0">
                <a:solidFill>
                  <a:schemeClr val="accent1">
                    <a:lumMod val="75000"/>
                  </a:schemeClr>
                </a:solidFill>
              </a:rPr>
              <a:t>Selecting covariates for mapping (all cases)</a:t>
            </a:r>
            <a:endParaRPr lang="en-US" sz="2000" i="1" dirty="0">
              <a:solidFill>
                <a:schemeClr val="accent1">
                  <a:lumMod val="75000"/>
                </a:schemeClr>
              </a:solidFill>
            </a:endParaRPr>
          </a:p>
        </p:txBody>
      </p:sp>
      <p:sp>
        <p:nvSpPr>
          <p:cNvPr id="18" name="Left Arrow 17">
            <a:extLst>
              <a:ext uri="{FF2B5EF4-FFF2-40B4-BE49-F238E27FC236}">
                <a16:creationId xmlns:a16="http://schemas.microsoft.com/office/drawing/2014/main" id="{3BA8761E-1A1E-4443-9A5C-7D100B3162C6}"/>
              </a:ext>
            </a:extLst>
          </p:cNvPr>
          <p:cNvSpPr/>
          <p:nvPr/>
        </p:nvSpPr>
        <p:spPr>
          <a:xfrm rot="18858260">
            <a:off x="1761425" y="3256133"/>
            <a:ext cx="457200" cy="287383"/>
          </a:xfrm>
          <a:prstGeom prst="left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pic>
        <p:nvPicPr>
          <p:cNvPr id="40" name="Picture 39">
            <a:extLst>
              <a:ext uri="{FF2B5EF4-FFF2-40B4-BE49-F238E27FC236}">
                <a16:creationId xmlns:a16="http://schemas.microsoft.com/office/drawing/2014/main" id="{C2A0D480-F5A0-6E48-B024-B4A3BD2BA8F6}"/>
              </a:ext>
            </a:extLst>
          </p:cNvPr>
          <p:cNvPicPr>
            <a:picLocks noChangeAspect="1"/>
          </p:cNvPicPr>
          <p:nvPr/>
        </p:nvPicPr>
        <p:blipFill>
          <a:blip r:embed="rId5"/>
          <a:stretch>
            <a:fillRect/>
          </a:stretch>
        </p:blipFill>
        <p:spPr>
          <a:xfrm>
            <a:off x="8953143" y="94130"/>
            <a:ext cx="3064045" cy="5131451"/>
          </a:xfrm>
          <a:prstGeom prst="rect">
            <a:avLst/>
          </a:prstGeom>
        </p:spPr>
      </p:pic>
      <p:cxnSp>
        <p:nvCxnSpPr>
          <p:cNvPr id="26" name="Curved Connector 25">
            <a:extLst>
              <a:ext uri="{FF2B5EF4-FFF2-40B4-BE49-F238E27FC236}">
                <a16:creationId xmlns:a16="http://schemas.microsoft.com/office/drawing/2014/main" id="{E9B85666-B94A-0340-BDEB-53DDA40CCE15}"/>
              </a:ext>
            </a:extLst>
          </p:cNvPr>
          <p:cNvCxnSpPr>
            <a:cxnSpLocks/>
          </p:cNvCxnSpPr>
          <p:nvPr/>
        </p:nvCxnSpPr>
        <p:spPr>
          <a:xfrm flipV="1">
            <a:off x="2293889" y="2243328"/>
            <a:ext cx="2960863" cy="2702684"/>
          </a:xfrm>
          <a:prstGeom prst="curvedConnector3">
            <a:avLst>
              <a:gd name="adj1" fmla="val 50000"/>
            </a:avLst>
          </a:prstGeom>
          <a:ln w="412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658353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9E53D26E-CA44-A64D-BC63-123FE8C6A997}"/>
              </a:ext>
            </a:extLst>
          </p:cNvPr>
          <p:cNvPicPr>
            <a:picLocks noChangeAspect="1"/>
          </p:cNvPicPr>
          <p:nvPr/>
        </p:nvPicPr>
        <p:blipFill rotWithShape="1">
          <a:blip r:embed="rId2"/>
          <a:srcRect l="375" t="2240" r="6665" b="18240"/>
          <a:stretch/>
        </p:blipFill>
        <p:spPr>
          <a:xfrm>
            <a:off x="2503424" y="658368"/>
            <a:ext cx="9615768" cy="3084576"/>
          </a:xfrm>
          <a:prstGeom prst="rect">
            <a:avLst/>
          </a:prstGeom>
        </p:spPr>
      </p:pic>
      <p:sp>
        <p:nvSpPr>
          <p:cNvPr id="4" name="Subtitle 2">
            <a:extLst>
              <a:ext uri="{FF2B5EF4-FFF2-40B4-BE49-F238E27FC236}">
                <a16:creationId xmlns:a16="http://schemas.microsoft.com/office/drawing/2014/main" id="{663AAA0A-7576-364F-B328-A1E722B5E474}"/>
              </a:ext>
            </a:extLst>
          </p:cNvPr>
          <p:cNvSpPr>
            <a:spLocks noGrp="1"/>
          </p:cNvSpPr>
          <p:nvPr>
            <p:ph type="subTitle" idx="1"/>
          </p:nvPr>
        </p:nvSpPr>
        <p:spPr>
          <a:xfrm>
            <a:off x="189119" y="5960454"/>
            <a:ext cx="8186785" cy="897546"/>
          </a:xfrm>
        </p:spPr>
        <p:txBody>
          <a:bodyPr>
            <a:normAutofit/>
          </a:bodyPr>
          <a:lstStyle/>
          <a:p>
            <a:pPr algn="l"/>
            <a:r>
              <a:rPr lang="en-US" sz="2000" b="1" dirty="0"/>
              <a:t>Slide 16</a:t>
            </a:r>
            <a:r>
              <a:rPr lang="en-US" sz="2000" dirty="0"/>
              <a:t>. </a:t>
            </a:r>
            <a:r>
              <a:rPr lang="en-US" sz="2000" b="1" i="1" dirty="0"/>
              <a:t>Top</a:t>
            </a:r>
            <a:r>
              <a:rPr lang="en-US" sz="2000" dirty="0"/>
              <a:t>. Linkage improve when adding sex and batch as cofactors. Peak LOD is now 5.59 on Chr 6 at 21.9 Mb.</a:t>
            </a:r>
            <a:endParaRPr lang="en-US" sz="2000" b="1" dirty="0"/>
          </a:p>
        </p:txBody>
      </p:sp>
      <p:sp>
        <p:nvSpPr>
          <p:cNvPr id="9" name="Rectangle 8">
            <a:extLst>
              <a:ext uri="{FF2B5EF4-FFF2-40B4-BE49-F238E27FC236}">
                <a16:creationId xmlns:a16="http://schemas.microsoft.com/office/drawing/2014/main" id="{BA567665-C858-D24E-B017-493975EBDCCF}"/>
              </a:ext>
            </a:extLst>
          </p:cNvPr>
          <p:cNvSpPr/>
          <p:nvPr/>
        </p:nvSpPr>
        <p:spPr>
          <a:xfrm>
            <a:off x="19404" y="-22115"/>
            <a:ext cx="11128207" cy="523220"/>
          </a:xfrm>
          <a:prstGeom prst="rect">
            <a:avLst/>
          </a:prstGeom>
        </p:spPr>
        <p:txBody>
          <a:bodyPr wrap="square">
            <a:spAutoFit/>
          </a:bodyPr>
          <a:lstStyle/>
          <a:p>
            <a:r>
              <a:rPr lang="en-US" sz="2800" b="1" i="1" dirty="0">
                <a:solidFill>
                  <a:schemeClr val="accent1">
                    <a:lumMod val="75000"/>
                  </a:schemeClr>
                </a:solidFill>
              </a:rPr>
              <a:t>Maps for nicotine seeking with cofactors: </a:t>
            </a:r>
            <a:r>
              <a:rPr lang="en-US" sz="2800" b="1" i="1" dirty="0">
                <a:solidFill>
                  <a:srgbClr val="C00000"/>
                </a:solidFill>
              </a:rPr>
              <a:t>sex and batch</a:t>
            </a:r>
            <a:endParaRPr lang="en-US" sz="2000" i="1" dirty="0">
              <a:solidFill>
                <a:srgbClr val="C00000"/>
              </a:solidFill>
            </a:endParaRPr>
          </a:p>
        </p:txBody>
      </p:sp>
      <p:pic>
        <p:nvPicPr>
          <p:cNvPr id="7" name="Picture 6">
            <a:extLst>
              <a:ext uri="{FF2B5EF4-FFF2-40B4-BE49-F238E27FC236}">
                <a16:creationId xmlns:a16="http://schemas.microsoft.com/office/drawing/2014/main" id="{05D7D269-C797-4A4A-B25D-445925FEF63A}"/>
              </a:ext>
            </a:extLst>
          </p:cNvPr>
          <p:cNvPicPr>
            <a:picLocks noChangeAspect="1"/>
          </p:cNvPicPr>
          <p:nvPr/>
        </p:nvPicPr>
        <p:blipFill>
          <a:blip r:embed="rId3"/>
          <a:stretch>
            <a:fillRect/>
          </a:stretch>
        </p:blipFill>
        <p:spPr>
          <a:xfrm>
            <a:off x="88646" y="544068"/>
            <a:ext cx="2392575" cy="3089148"/>
          </a:xfrm>
          <a:prstGeom prst="rect">
            <a:avLst/>
          </a:prstGeom>
        </p:spPr>
      </p:pic>
      <p:pic>
        <p:nvPicPr>
          <p:cNvPr id="12" name="Picture 11">
            <a:extLst>
              <a:ext uri="{FF2B5EF4-FFF2-40B4-BE49-F238E27FC236}">
                <a16:creationId xmlns:a16="http://schemas.microsoft.com/office/drawing/2014/main" id="{57107734-DB58-7C49-91DA-1E3F221D6F8B}"/>
              </a:ext>
            </a:extLst>
          </p:cNvPr>
          <p:cNvPicPr>
            <a:picLocks noChangeAspect="1"/>
          </p:cNvPicPr>
          <p:nvPr/>
        </p:nvPicPr>
        <p:blipFill>
          <a:blip r:embed="rId4"/>
          <a:stretch>
            <a:fillRect/>
          </a:stretch>
        </p:blipFill>
        <p:spPr>
          <a:xfrm>
            <a:off x="182880" y="3685434"/>
            <a:ext cx="2084832" cy="843015"/>
          </a:xfrm>
          <a:prstGeom prst="rect">
            <a:avLst/>
          </a:prstGeom>
        </p:spPr>
      </p:pic>
      <p:pic>
        <p:nvPicPr>
          <p:cNvPr id="17" name="Picture 16">
            <a:extLst>
              <a:ext uri="{FF2B5EF4-FFF2-40B4-BE49-F238E27FC236}">
                <a16:creationId xmlns:a16="http://schemas.microsoft.com/office/drawing/2014/main" id="{8F5744CE-21FD-0640-8797-64718585CAB3}"/>
              </a:ext>
            </a:extLst>
          </p:cNvPr>
          <p:cNvPicPr>
            <a:picLocks noChangeAspect="1"/>
          </p:cNvPicPr>
          <p:nvPr/>
        </p:nvPicPr>
        <p:blipFill rotWithShape="1">
          <a:blip r:embed="rId5"/>
          <a:srcRect r="6680" b="2400"/>
          <a:stretch/>
        </p:blipFill>
        <p:spPr>
          <a:xfrm>
            <a:off x="2430272" y="438911"/>
            <a:ext cx="9761728" cy="3828539"/>
          </a:xfrm>
          <a:prstGeom prst="rect">
            <a:avLst/>
          </a:prstGeom>
        </p:spPr>
      </p:pic>
      <p:pic>
        <p:nvPicPr>
          <p:cNvPr id="18" name="Picture 17">
            <a:extLst>
              <a:ext uri="{FF2B5EF4-FFF2-40B4-BE49-F238E27FC236}">
                <a16:creationId xmlns:a16="http://schemas.microsoft.com/office/drawing/2014/main" id="{B09A5FEF-8550-5441-BEAD-F60C2586964F}"/>
              </a:ext>
            </a:extLst>
          </p:cNvPr>
          <p:cNvPicPr>
            <a:picLocks noChangeAspect="1"/>
          </p:cNvPicPr>
          <p:nvPr/>
        </p:nvPicPr>
        <p:blipFill>
          <a:blip r:embed="rId6"/>
          <a:stretch>
            <a:fillRect/>
          </a:stretch>
        </p:blipFill>
        <p:spPr>
          <a:xfrm>
            <a:off x="2596895" y="456127"/>
            <a:ext cx="925291" cy="714305"/>
          </a:xfrm>
          <a:prstGeom prst="rect">
            <a:avLst/>
          </a:prstGeom>
        </p:spPr>
      </p:pic>
      <p:pic>
        <p:nvPicPr>
          <p:cNvPr id="19" name="Picture 18">
            <a:extLst>
              <a:ext uri="{FF2B5EF4-FFF2-40B4-BE49-F238E27FC236}">
                <a16:creationId xmlns:a16="http://schemas.microsoft.com/office/drawing/2014/main" id="{07A55210-A678-6E4E-96B3-7595482E8017}"/>
              </a:ext>
            </a:extLst>
          </p:cNvPr>
          <p:cNvPicPr>
            <a:picLocks noChangeAspect="1"/>
          </p:cNvPicPr>
          <p:nvPr/>
        </p:nvPicPr>
        <p:blipFill>
          <a:blip r:embed="rId7"/>
          <a:stretch>
            <a:fillRect/>
          </a:stretch>
        </p:blipFill>
        <p:spPr>
          <a:xfrm>
            <a:off x="8924544" y="3912207"/>
            <a:ext cx="2938442" cy="2854353"/>
          </a:xfrm>
          <a:prstGeom prst="rect">
            <a:avLst/>
          </a:prstGeom>
        </p:spPr>
      </p:pic>
    </p:spTree>
    <p:extLst>
      <p:ext uri="{BB962C8B-B14F-4D97-AF65-F5344CB8AC3E}">
        <p14:creationId xmlns:p14="http://schemas.microsoft.com/office/powerpoint/2010/main" val="2203958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E2DEDF5-96FD-9645-99C2-27A4B12B710B}"/>
              </a:ext>
            </a:extLst>
          </p:cNvPr>
          <p:cNvPicPr>
            <a:picLocks noChangeAspect="1"/>
          </p:cNvPicPr>
          <p:nvPr/>
        </p:nvPicPr>
        <p:blipFill rotWithShape="1">
          <a:blip r:embed="rId2"/>
          <a:srcRect t="23634" r="41104" b="3774"/>
          <a:stretch/>
        </p:blipFill>
        <p:spPr>
          <a:xfrm>
            <a:off x="-13716" y="871538"/>
            <a:ext cx="7682484" cy="3550913"/>
          </a:xfrm>
          <a:prstGeom prst="rect">
            <a:avLst/>
          </a:prstGeom>
        </p:spPr>
      </p:pic>
      <p:sp>
        <p:nvSpPr>
          <p:cNvPr id="4" name="Subtitle 2">
            <a:extLst>
              <a:ext uri="{FF2B5EF4-FFF2-40B4-BE49-F238E27FC236}">
                <a16:creationId xmlns:a16="http://schemas.microsoft.com/office/drawing/2014/main" id="{663AAA0A-7576-364F-B328-A1E722B5E474}"/>
              </a:ext>
            </a:extLst>
          </p:cNvPr>
          <p:cNvSpPr>
            <a:spLocks noGrp="1"/>
          </p:cNvSpPr>
          <p:nvPr>
            <p:ph type="subTitle" idx="1"/>
          </p:nvPr>
        </p:nvSpPr>
        <p:spPr>
          <a:xfrm>
            <a:off x="206797" y="6408130"/>
            <a:ext cx="11702205" cy="540303"/>
          </a:xfrm>
        </p:spPr>
        <p:txBody>
          <a:bodyPr>
            <a:normAutofit/>
          </a:bodyPr>
          <a:lstStyle/>
          <a:p>
            <a:pPr algn="l"/>
            <a:r>
              <a:rPr lang="en-US" sz="2000" b="1" dirty="0"/>
              <a:t>Slide 17</a:t>
            </a:r>
            <a:r>
              <a:rPr lang="en-US" sz="2000" dirty="0"/>
              <a:t>. Zoomed to a small region of Chr 6 near markers with the highest linkage scores (LOD 5.19  at 21.9 Mb.</a:t>
            </a:r>
            <a:endParaRPr lang="en-US" sz="2000" b="1" dirty="0"/>
          </a:p>
        </p:txBody>
      </p:sp>
      <p:sp>
        <p:nvSpPr>
          <p:cNvPr id="9" name="Rectangle 8">
            <a:extLst>
              <a:ext uri="{FF2B5EF4-FFF2-40B4-BE49-F238E27FC236}">
                <a16:creationId xmlns:a16="http://schemas.microsoft.com/office/drawing/2014/main" id="{BA567665-C858-D24E-B017-493975EBDCCF}"/>
              </a:ext>
            </a:extLst>
          </p:cNvPr>
          <p:cNvSpPr/>
          <p:nvPr/>
        </p:nvSpPr>
        <p:spPr>
          <a:xfrm>
            <a:off x="19404" y="-50689"/>
            <a:ext cx="11128207" cy="523220"/>
          </a:xfrm>
          <a:prstGeom prst="rect">
            <a:avLst/>
          </a:prstGeom>
        </p:spPr>
        <p:txBody>
          <a:bodyPr wrap="square">
            <a:spAutoFit/>
          </a:bodyPr>
          <a:lstStyle/>
          <a:p>
            <a:r>
              <a:rPr lang="en-US" sz="2800" b="1" i="1" dirty="0">
                <a:solidFill>
                  <a:schemeClr val="accent1">
                    <a:lumMod val="75000"/>
                  </a:schemeClr>
                </a:solidFill>
              </a:rPr>
              <a:t>Progressive zoom of the Chr 6 region of best linkage</a:t>
            </a:r>
            <a:endParaRPr lang="en-US" sz="2000" i="1" dirty="0">
              <a:solidFill>
                <a:schemeClr val="accent1">
                  <a:lumMod val="75000"/>
                </a:schemeClr>
              </a:solidFill>
            </a:endParaRPr>
          </a:p>
        </p:txBody>
      </p:sp>
      <p:pic>
        <p:nvPicPr>
          <p:cNvPr id="12" name="Picture 11">
            <a:extLst>
              <a:ext uri="{FF2B5EF4-FFF2-40B4-BE49-F238E27FC236}">
                <a16:creationId xmlns:a16="http://schemas.microsoft.com/office/drawing/2014/main" id="{49544494-A065-7243-AA15-7889854A45CB}"/>
              </a:ext>
            </a:extLst>
          </p:cNvPr>
          <p:cNvPicPr>
            <a:picLocks noChangeAspect="1"/>
          </p:cNvPicPr>
          <p:nvPr/>
        </p:nvPicPr>
        <p:blipFill>
          <a:blip r:embed="rId3"/>
          <a:stretch>
            <a:fillRect/>
          </a:stretch>
        </p:blipFill>
        <p:spPr>
          <a:xfrm>
            <a:off x="457210" y="4306888"/>
            <a:ext cx="3485866" cy="1927479"/>
          </a:xfrm>
          <a:prstGeom prst="rect">
            <a:avLst/>
          </a:prstGeom>
        </p:spPr>
      </p:pic>
      <p:pic>
        <p:nvPicPr>
          <p:cNvPr id="22" name="Picture 21">
            <a:extLst>
              <a:ext uri="{FF2B5EF4-FFF2-40B4-BE49-F238E27FC236}">
                <a16:creationId xmlns:a16="http://schemas.microsoft.com/office/drawing/2014/main" id="{06C939B8-3B6F-824F-BA51-E5FDC90C1155}"/>
              </a:ext>
            </a:extLst>
          </p:cNvPr>
          <p:cNvPicPr>
            <a:picLocks noChangeAspect="1"/>
          </p:cNvPicPr>
          <p:nvPr/>
        </p:nvPicPr>
        <p:blipFill>
          <a:blip r:embed="rId4"/>
          <a:stretch>
            <a:fillRect/>
          </a:stretch>
        </p:blipFill>
        <p:spPr>
          <a:xfrm>
            <a:off x="7985760" y="85790"/>
            <a:ext cx="4109394" cy="5881617"/>
          </a:xfrm>
          <a:prstGeom prst="rect">
            <a:avLst/>
          </a:prstGeom>
        </p:spPr>
      </p:pic>
      <p:pic>
        <p:nvPicPr>
          <p:cNvPr id="30" name="Picture 29">
            <a:extLst>
              <a:ext uri="{FF2B5EF4-FFF2-40B4-BE49-F238E27FC236}">
                <a16:creationId xmlns:a16="http://schemas.microsoft.com/office/drawing/2014/main" id="{C8C747D9-D259-6444-864F-0B2B7D0F3942}"/>
              </a:ext>
            </a:extLst>
          </p:cNvPr>
          <p:cNvPicPr>
            <a:picLocks noChangeAspect="1"/>
          </p:cNvPicPr>
          <p:nvPr/>
        </p:nvPicPr>
        <p:blipFill rotWithShape="1">
          <a:blip r:embed="rId2"/>
          <a:srcRect l="37164" t="14004" r="6907" b="11222"/>
          <a:stretch/>
        </p:blipFill>
        <p:spPr>
          <a:xfrm>
            <a:off x="649336" y="442575"/>
            <a:ext cx="7295388" cy="3657606"/>
          </a:xfrm>
          <a:prstGeom prst="rect">
            <a:avLst/>
          </a:prstGeom>
        </p:spPr>
      </p:pic>
      <p:sp>
        <p:nvSpPr>
          <p:cNvPr id="31" name="Rectangle 30">
            <a:extLst>
              <a:ext uri="{FF2B5EF4-FFF2-40B4-BE49-F238E27FC236}">
                <a16:creationId xmlns:a16="http://schemas.microsoft.com/office/drawing/2014/main" id="{1A352F39-B76B-4D4E-A477-D234A93BCA3E}"/>
              </a:ext>
            </a:extLst>
          </p:cNvPr>
          <p:cNvSpPr/>
          <p:nvPr/>
        </p:nvSpPr>
        <p:spPr>
          <a:xfrm>
            <a:off x="2485588" y="825217"/>
            <a:ext cx="475488" cy="3011424"/>
          </a:xfrm>
          <a:prstGeom prst="rect">
            <a:avLst/>
          </a:prstGeom>
          <a:solidFill>
            <a:srgbClr val="FF0000">
              <a:alpha val="1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pic>
        <p:nvPicPr>
          <p:cNvPr id="32" name="Picture 31">
            <a:extLst>
              <a:ext uri="{FF2B5EF4-FFF2-40B4-BE49-F238E27FC236}">
                <a16:creationId xmlns:a16="http://schemas.microsoft.com/office/drawing/2014/main" id="{77371C50-9937-7340-BB1B-473B7BD179AB}"/>
              </a:ext>
            </a:extLst>
          </p:cNvPr>
          <p:cNvPicPr>
            <a:picLocks noChangeAspect="1"/>
          </p:cNvPicPr>
          <p:nvPr/>
        </p:nvPicPr>
        <p:blipFill rotWithShape="1">
          <a:blip r:embed="rId5"/>
          <a:srcRect l="4860" t="23540" r="28900" b="9497"/>
          <a:stretch/>
        </p:blipFill>
        <p:spPr>
          <a:xfrm>
            <a:off x="3944121" y="4148517"/>
            <a:ext cx="3785427" cy="2295972"/>
          </a:xfrm>
          <a:prstGeom prst="rect">
            <a:avLst/>
          </a:prstGeom>
        </p:spPr>
      </p:pic>
      <p:sp>
        <p:nvSpPr>
          <p:cNvPr id="33" name="Rectangle 32">
            <a:extLst>
              <a:ext uri="{FF2B5EF4-FFF2-40B4-BE49-F238E27FC236}">
                <a16:creationId xmlns:a16="http://schemas.microsoft.com/office/drawing/2014/main" id="{CD9B0207-7FD4-4F48-877E-590FB0FC524A}"/>
              </a:ext>
            </a:extLst>
          </p:cNvPr>
          <p:cNvSpPr/>
          <p:nvPr/>
        </p:nvSpPr>
        <p:spPr>
          <a:xfrm>
            <a:off x="5081919" y="4516915"/>
            <a:ext cx="1194816" cy="1682496"/>
          </a:xfrm>
          <a:prstGeom prst="rect">
            <a:avLst/>
          </a:prstGeom>
          <a:solidFill>
            <a:srgbClr val="FF0000">
              <a:alpha val="1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34" name="Rectangle 33">
            <a:extLst>
              <a:ext uri="{FF2B5EF4-FFF2-40B4-BE49-F238E27FC236}">
                <a16:creationId xmlns:a16="http://schemas.microsoft.com/office/drawing/2014/main" id="{FE40EEA7-93C3-3749-A795-F27FD0882201}"/>
              </a:ext>
            </a:extLst>
          </p:cNvPr>
          <p:cNvSpPr/>
          <p:nvPr/>
        </p:nvSpPr>
        <p:spPr>
          <a:xfrm>
            <a:off x="4829747" y="4042025"/>
            <a:ext cx="599523" cy="307777"/>
          </a:xfrm>
          <a:prstGeom prst="rect">
            <a:avLst/>
          </a:prstGeom>
        </p:spPr>
        <p:txBody>
          <a:bodyPr wrap="none">
            <a:spAutoFit/>
          </a:bodyPr>
          <a:lstStyle/>
          <a:p>
            <a:r>
              <a:rPr lang="en-US" sz="1400" b="1" i="1" dirty="0">
                <a:solidFill>
                  <a:srgbClr val="C00000"/>
                </a:solidFill>
              </a:rPr>
              <a:t>Ltbp1</a:t>
            </a:r>
            <a:endParaRPr lang="en-US" sz="1400" b="1" i="1">
              <a:solidFill>
                <a:srgbClr val="C00000"/>
              </a:solidFill>
            </a:endParaRPr>
          </a:p>
        </p:txBody>
      </p:sp>
      <p:sp>
        <p:nvSpPr>
          <p:cNvPr id="35" name="Rectangle 34">
            <a:extLst>
              <a:ext uri="{FF2B5EF4-FFF2-40B4-BE49-F238E27FC236}">
                <a16:creationId xmlns:a16="http://schemas.microsoft.com/office/drawing/2014/main" id="{1686D663-92C9-DE40-931B-88661478F379}"/>
              </a:ext>
            </a:extLst>
          </p:cNvPr>
          <p:cNvSpPr/>
          <p:nvPr/>
        </p:nvSpPr>
        <p:spPr>
          <a:xfrm>
            <a:off x="5697812" y="4098376"/>
            <a:ext cx="589841" cy="307777"/>
          </a:xfrm>
          <a:prstGeom prst="rect">
            <a:avLst/>
          </a:prstGeom>
        </p:spPr>
        <p:txBody>
          <a:bodyPr wrap="none">
            <a:spAutoFit/>
          </a:bodyPr>
          <a:lstStyle/>
          <a:p>
            <a:r>
              <a:rPr lang="en-US" sz="1400" b="1" i="1" dirty="0">
                <a:solidFill>
                  <a:srgbClr val="C00000"/>
                </a:solidFill>
              </a:rPr>
              <a:t>Ttc27</a:t>
            </a:r>
            <a:endParaRPr lang="en-US" sz="1400" b="1" i="1">
              <a:solidFill>
                <a:srgbClr val="C00000"/>
              </a:solidFill>
            </a:endParaRPr>
          </a:p>
        </p:txBody>
      </p:sp>
      <p:cxnSp>
        <p:nvCxnSpPr>
          <p:cNvPr id="36" name="Curved Connector 35">
            <a:extLst>
              <a:ext uri="{FF2B5EF4-FFF2-40B4-BE49-F238E27FC236}">
                <a16:creationId xmlns:a16="http://schemas.microsoft.com/office/drawing/2014/main" id="{90CD5FFA-A10B-8349-813F-F1BDED8904F4}"/>
              </a:ext>
            </a:extLst>
          </p:cNvPr>
          <p:cNvCxnSpPr>
            <a:cxnSpLocks/>
          </p:cNvCxnSpPr>
          <p:nvPr/>
        </p:nvCxnSpPr>
        <p:spPr>
          <a:xfrm>
            <a:off x="2920219" y="1932203"/>
            <a:ext cx="3137681" cy="2957512"/>
          </a:xfrm>
          <a:prstGeom prst="curved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0" name="Rectangle 39">
            <a:extLst>
              <a:ext uri="{FF2B5EF4-FFF2-40B4-BE49-F238E27FC236}">
                <a16:creationId xmlns:a16="http://schemas.microsoft.com/office/drawing/2014/main" id="{F4373FD6-D9EF-0841-BAB2-321F644427CE}"/>
              </a:ext>
            </a:extLst>
          </p:cNvPr>
          <p:cNvSpPr/>
          <p:nvPr/>
        </p:nvSpPr>
        <p:spPr>
          <a:xfrm>
            <a:off x="6182248" y="4216121"/>
            <a:ext cx="558166" cy="307777"/>
          </a:xfrm>
          <a:prstGeom prst="rect">
            <a:avLst/>
          </a:prstGeom>
        </p:spPr>
        <p:txBody>
          <a:bodyPr wrap="none">
            <a:spAutoFit/>
          </a:bodyPr>
          <a:lstStyle/>
          <a:p>
            <a:r>
              <a:rPr lang="en-US" sz="1400" b="1" i="1" dirty="0">
                <a:solidFill>
                  <a:srgbClr val="C00000"/>
                </a:solidFill>
              </a:rPr>
              <a:t>Birc6</a:t>
            </a:r>
            <a:endParaRPr lang="en-US" sz="1400" b="1" i="1">
              <a:solidFill>
                <a:srgbClr val="C00000"/>
              </a:solidFill>
            </a:endParaRPr>
          </a:p>
        </p:txBody>
      </p:sp>
      <p:sp>
        <p:nvSpPr>
          <p:cNvPr id="41" name="Rectangle 40">
            <a:extLst>
              <a:ext uri="{FF2B5EF4-FFF2-40B4-BE49-F238E27FC236}">
                <a16:creationId xmlns:a16="http://schemas.microsoft.com/office/drawing/2014/main" id="{278C2C62-C493-7D4D-ACF4-D7F13072BC13}"/>
              </a:ext>
            </a:extLst>
          </p:cNvPr>
          <p:cNvSpPr/>
          <p:nvPr/>
        </p:nvSpPr>
        <p:spPr>
          <a:xfrm>
            <a:off x="3907134" y="3985846"/>
            <a:ext cx="793807" cy="307777"/>
          </a:xfrm>
          <a:prstGeom prst="rect">
            <a:avLst/>
          </a:prstGeom>
        </p:spPr>
        <p:txBody>
          <a:bodyPr wrap="none">
            <a:spAutoFit/>
          </a:bodyPr>
          <a:lstStyle/>
          <a:p>
            <a:r>
              <a:rPr lang="en-US" sz="1400" b="1" i="1" dirty="0">
                <a:solidFill>
                  <a:srgbClr val="C00000"/>
                </a:solidFill>
              </a:rPr>
              <a:t>Rasgpr3</a:t>
            </a:r>
            <a:endParaRPr lang="en-US" sz="1400" b="1" i="1">
              <a:solidFill>
                <a:srgbClr val="C00000"/>
              </a:solidFill>
            </a:endParaRPr>
          </a:p>
        </p:txBody>
      </p:sp>
    </p:spTree>
    <p:extLst>
      <p:ext uri="{BB962C8B-B14F-4D97-AF65-F5344CB8AC3E}">
        <p14:creationId xmlns:p14="http://schemas.microsoft.com/office/powerpoint/2010/main" val="29645419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2">
            <a:extLst>
              <a:ext uri="{FF2B5EF4-FFF2-40B4-BE49-F238E27FC236}">
                <a16:creationId xmlns:a16="http://schemas.microsoft.com/office/drawing/2014/main" id="{663AAA0A-7576-364F-B328-A1E722B5E474}"/>
              </a:ext>
            </a:extLst>
          </p:cNvPr>
          <p:cNvSpPr>
            <a:spLocks noGrp="1"/>
          </p:cNvSpPr>
          <p:nvPr>
            <p:ph type="subTitle" idx="1"/>
          </p:nvPr>
        </p:nvSpPr>
        <p:spPr>
          <a:xfrm>
            <a:off x="359807" y="6341165"/>
            <a:ext cx="11702205" cy="516835"/>
          </a:xfrm>
        </p:spPr>
        <p:txBody>
          <a:bodyPr>
            <a:normAutofit/>
          </a:bodyPr>
          <a:lstStyle/>
          <a:p>
            <a:pPr algn="l"/>
            <a:r>
              <a:rPr lang="en-US" sz="2000" b="1" dirty="0"/>
              <a:t>Slide 18</a:t>
            </a:r>
            <a:r>
              <a:rPr lang="en-US" sz="2000" dirty="0"/>
              <a:t>. </a:t>
            </a:r>
            <a:r>
              <a:rPr lang="en-US" sz="2000" b="1" i="1" dirty="0"/>
              <a:t>Top</a:t>
            </a:r>
            <a:r>
              <a:rPr lang="en-US" sz="2000" dirty="0"/>
              <a:t>. A list of genes in a 1 Mb interval. </a:t>
            </a:r>
            <a:endParaRPr lang="en-US" sz="2000" b="1" dirty="0"/>
          </a:p>
        </p:txBody>
      </p:sp>
      <p:sp>
        <p:nvSpPr>
          <p:cNvPr id="9" name="Rectangle 8">
            <a:extLst>
              <a:ext uri="{FF2B5EF4-FFF2-40B4-BE49-F238E27FC236}">
                <a16:creationId xmlns:a16="http://schemas.microsoft.com/office/drawing/2014/main" id="{BA567665-C858-D24E-B017-493975EBDCCF}"/>
              </a:ext>
            </a:extLst>
          </p:cNvPr>
          <p:cNvSpPr/>
          <p:nvPr/>
        </p:nvSpPr>
        <p:spPr>
          <a:xfrm>
            <a:off x="19404" y="12093"/>
            <a:ext cx="11128207" cy="523220"/>
          </a:xfrm>
          <a:prstGeom prst="rect">
            <a:avLst/>
          </a:prstGeom>
        </p:spPr>
        <p:txBody>
          <a:bodyPr wrap="square">
            <a:spAutoFit/>
          </a:bodyPr>
          <a:lstStyle/>
          <a:p>
            <a:r>
              <a:rPr lang="en-US" sz="2800" b="1" i="1" dirty="0">
                <a:solidFill>
                  <a:schemeClr val="accent1">
                    <a:lumMod val="75000"/>
                  </a:schemeClr>
                </a:solidFill>
              </a:rPr>
              <a:t>Interval analyst table of Chr 6 locus</a:t>
            </a:r>
            <a:endParaRPr lang="en-US" sz="2000" i="1" dirty="0">
              <a:solidFill>
                <a:schemeClr val="accent1">
                  <a:lumMod val="75000"/>
                </a:schemeClr>
              </a:solidFill>
            </a:endParaRPr>
          </a:p>
        </p:txBody>
      </p:sp>
      <p:pic>
        <p:nvPicPr>
          <p:cNvPr id="3" name="Picture 2">
            <a:extLst>
              <a:ext uri="{FF2B5EF4-FFF2-40B4-BE49-F238E27FC236}">
                <a16:creationId xmlns:a16="http://schemas.microsoft.com/office/drawing/2014/main" id="{16A0ECDC-13AD-3A42-A54E-501215C80B67}"/>
              </a:ext>
            </a:extLst>
          </p:cNvPr>
          <p:cNvPicPr>
            <a:picLocks noChangeAspect="1"/>
          </p:cNvPicPr>
          <p:nvPr/>
        </p:nvPicPr>
        <p:blipFill rotWithShape="1">
          <a:blip r:embed="rId2"/>
          <a:srcRect t="8659"/>
          <a:stretch/>
        </p:blipFill>
        <p:spPr>
          <a:xfrm>
            <a:off x="0" y="1100920"/>
            <a:ext cx="12188789" cy="5200489"/>
          </a:xfrm>
          <a:prstGeom prst="rect">
            <a:avLst/>
          </a:prstGeom>
        </p:spPr>
      </p:pic>
      <p:sp>
        <p:nvSpPr>
          <p:cNvPr id="5" name="TextBox 4">
            <a:extLst>
              <a:ext uri="{FF2B5EF4-FFF2-40B4-BE49-F238E27FC236}">
                <a16:creationId xmlns:a16="http://schemas.microsoft.com/office/drawing/2014/main" id="{0DC628AA-BE21-2C4A-80D4-8DC95FB434E3}"/>
              </a:ext>
            </a:extLst>
          </p:cNvPr>
          <p:cNvSpPr txBox="1"/>
          <p:nvPr/>
        </p:nvSpPr>
        <p:spPr>
          <a:xfrm>
            <a:off x="7436223" y="3227756"/>
            <a:ext cx="269626" cy="276999"/>
          </a:xfrm>
          <a:prstGeom prst="rect">
            <a:avLst/>
          </a:prstGeom>
          <a:noFill/>
        </p:spPr>
        <p:txBody>
          <a:bodyPr wrap="none" rtlCol="0">
            <a:spAutoFit/>
          </a:bodyPr>
          <a:lstStyle/>
          <a:p>
            <a:r>
              <a:rPr lang="en-US" sz="1200">
                <a:latin typeface="Helvetica" pitchFamily="2" charset="0"/>
              </a:rPr>
              <a:t>2</a:t>
            </a:r>
          </a:p>
        </p:txBody>
      </p:sp>
      <p:sp>
        <p:nvSpPr>
          <p:cNvPr id="6" name="TextBox 5">
            <a:extLst>
              <a:ext uri="{FF2B5EF4-FFF2-40B4-BE49-F238E27FC236}">
                <a16:creationId xmlns:a16="http://schemas.microsoft.com/office/drawing/2014/main" id="{8705945A-DFD8-A14E-B14B-FCD18FCB6A32}"/>
              </a:ext>
            </a:extLst>
          </p:cNvPr>
          <p:cNvSpPr txBox="1"/>
          <p:nvPr/>
        </p:nvSpPr>
        <p:spPr>
          <a:xfrm>
            <a:off x="8323729" y="3218193"/>
            <a:ext cx="851515" cy="261610"/>
          </a:xfrm>
          <a:prstGeom prst="rect">
            <a:avLst/>
          </a:prstGeom>
          <a:noFill/>
        </p:spPr>
        <p:txBody>
          <a:bodyPr wrap="none" rtlCol="0">
            <a:spAutoFit/>
          </a:bodyPr>
          <a:lstStyle/>
          <a:p>
            <a:r>
              <a:rPr lang="en-US" sz="1100">
                <a:latin typeface="Helvetica" pitchFamily="2" charset="0"/>
              </a:rPr>
              <a:t>32.628035</a:t>
            </a:r>
          </a:p>
        </p:txBody>
      </p:sp>
    </p:spTree>
    <p:extLst>
      <p:ext uri="{BB962C8B-B14F-4D97-AF65-F5344CB8AC3E}">
        <p14:creationId xmlns:p14="http://schemas.microsoft.com/office/powerpoint/2010/main" val="36224915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2">
            <a:extLst>
              <a:ext uri="{FF2B5EF4-FFF2-40B4-BE49-F238E27FC236}">
                <a16:creationId xmlns:a16="http://schemas.microsoft.com/office/drawing/2014/main" id="{663AAA0A-7576-364F-B328-A1E722B5E474}"/>
              </a:ext>
            </a:extLst>
          </p:cNvPr>
          <p:cNvSpPr>
            <a:spLocks noGrp="1"/>
          </p:cNvSpPr>
          <p:nvPr>
            <p:ph type="subTitle" idx="1"/>
          </p:nvPr>
        </p:nvSpPr>
        <p:spPr>
          <a:xfrm>
            <a:off x="359807" y="6341165"/>
            <a:ext cx="11702205" cy="693496"/>
          </a:xfrm>
        </p:spPr>
        <p:txBody>
          <a:bodyPr>
            <a:normAutofit/>
          </a:bodyPr>
          <a:lstStyle/>
          <a:p>
            <a:pPr algn="l"/>
            <a:r>
              <a:rPr lang="en-US" sz="2000" b="1" dirty="0"/>
              <a:t>Slide 19</a:t>
            </a:r>
            <a:r>
              <a:rPr lang="en-US" sz="2000" dirty="0"/>
              <a:t>. </a:t>
            </a:r>
            <a:r>
              <a:rPr lang="en-US" sz="2000" b="1" i="1" dirty="0"/>
              <a:t>Top</a:t>
            </a:r>
            <a:r>
              <a:rPr lang="en-US" sz="2000" dirty="0"/>
              <a:t>. Review expression of candidates in nucleus accumbens of HS rats </a:t>
            </a:r>
            <a:endParaRPr lang="en-US" sz="2000" b="1" dirty="0"/>
          </a:p>
        </p:txBody>
      </p:sp>
      <p:sp>
        <p:nvSpPr>
          <p:cNvPr id="9" name="Rectangle 8">
            <a:extLst>
              <a:ext uri="{FF2B5EF4-FFF2-40B4-BE49-F238E27FC236}">
                <a16:creationId xmlns:a16="http://schemas.microsoft.com/office/drawing/2014/main" id="{BA567665-C858-D24E-B017-493975EBDCCF}"/>
              </a:ext>
            </a:extLst>
          </p:cNvPr>
          <p:cNvSpPr/>
          <p:nvPr/>
        </p:nvSpPr>
        <p:spPr>
          <a:xfrm>
            <a:off x="19404" y="12093"/>
            <a:ext cx="11128207" cy="523220"/>
          </a:xfrm>
          <a:prstGeom prst="rect">
            <a:avLst/>
          </a:prstGeom>
        </p:spPr>
        <p:txBody>
          <a:bodyPr wrap="square">
            <a:spAutoFit/>
          </a:bodyPr>
          <a:lstStyle/>
          <a:p>
            <a:r>
              <a:rPr lang="en-US" sz="2800" b="1" i="1" dirty="0">
                <a:solidFill>
                  <a:schemeClr val="accent1">
                    <a:lumMod val="75000"/>
                  </a:schemeClr>
                </a:solidFill>
              </a:rPr>
              <a:t>The review of candidate genes begins </a:t>
            </a:r>
            <a:endParaRPr lang="en-US" sz="2000" i="1" dirty="0">
              <a:solidFill>
                <a:schemeClr val="accent1">
                  <a:lumMod val="75000"/>
                </a:schemeClr>
              </a:solidFill>
            </a:endParaRPr>
          </a:p>
        </p:txBody>
      </p:sp>
      <p:grpSp>
        <p:nvGrpSpPr>
          <p:cNvPr id="15" name="Group 14">
            <a:extLst>
              <a:ext uri="{FF2B5EF4-FFF2-40B4-BE49-F238E27FC236}">
                <a16:creationId xmlns:a16="http://schemas.microsoft.com/office/drawing/2014/main" id="{86A393D9-1BBA-6C49-9EB9-CFD09EA4DB16}"/>
              </a:ext>
            </a:extLst>
          </p:cNvPr>
          <p:cNvGrpSpPr/>
          <p:nvPr/>
        </p:nvGrpSpPr>
        <p:grpSpPr>
          <a:xfrm>
            <a:off x="6208497" y="0"/>
            <a:ext cx="3325468" cy="2460812"/>
            <a:chOff x="259907" y="661581"/>
            <a:chExt cx="3251200" cy="2387600"/>
          </a:xfrm>
        </p:grpSpPr>
        <p:pic>
          <p:nvPicPr>
            <p:cNvPr id="5" name="Picture 4">
              <a:extLst>
                <a:ext uri="{FF2B5EF4-FFF2-40B4-BE49-F238E27FC236}">
                  <a16:creationId xmlns:a16="http://schemas.microsoft.com/office/drawing/2014/main" id="{3303EF23-6E99-8F40-A6A0-955395545B51}"/>
                </a:ext>
              </a:extLst>
            </p:cNvPr>
            <p:cNvPicPr>
              <a:picLocks noChangeAspect="1"/>
            </p:cNvPicPr>
            <p:nvPr/>
          </p:nvPicPr>
          <p:blipFill>
            <a:blip r:embed="rId2"/>
            <a:stretch>
              <a:fillRect/>
            </a:stretch>
          </p:blipFill>
          <p:spPr>
            <a:xfrm>
              <a:off x="259907" y="661581"/>
              <a:ext cx="3251200" cy="2387600"/>
            </a:xfrm>
            <a:prstGeom prst="rect">
              <a:avLst/>
            </a:prstGeom>
          </p:spPr>
        </p:pic>
        <p:sp>
          <p:nvSpPr>
            <p:cNvPr id="7" name="Rectangle 6">
              <a:extLst>
                <a:ext uri="{FF2B5EF4-FFF2-40B4-BE49-F238E27FC236}">
                  <a16:creationId xmlns:a16="http://schemas.microsoft.com/office/drawing/2014/main" id="{27E7DE75-5F05-104A-A922-024405D863CC}"/>
                </a:ext>
              </a:extLst>
            </p:cNvPr>
            <p:cNvSpPr/>
            <p:nvPr/>
          </p:nvSpPr>
          <p:spPr>
            <a:xfrm>
              <a:off x="794216" y="1701845"/>
              <a:ext cx="589841" cy="307777"/>
            </a:xfrm>
            <a:prstGeom prst="rect">
              <a:avLst/>
            </a:prstGeom>
          </p:spPr>
          <p:txBody>
            <a:bodyPr wrap="none">
              <a:spAutoFit/>
            </a:bodyPr>
            <a:lstStyle/>
            <a:p>
              <a:r>
                <a:rPr lang="en-US" sz="1400" b="1" i="1" dirty="0">
                  <a:solidFill>
                    <a:srgbClr val="C00000"/>
                  </a:solidFill>
                </a:rPr>
                <a:t>Ttc27</a:t>
              </a:r>
              <a:endParaRPr lang="en-US" sz="1400" b="1" i="1">
                <a:solidFill>
                  <a:srgbClr val="C00000"/>
                </a:solidFill>
              </a:endParaRPr>
            </a:p>
          </p:txBody>
        </p:sp>
      </p:grpSp>
      <p:sp>
        <p:nvSpPr>
          <p:cNvPr id="8" name="Rectangle 7">
            <a:extLst>
              <a:ext uri="{FF2B5EF4-FFF2-40B4-BE49-F238E27FC236}">
                <a16:creationId xmlns:a16="http://schemas.microsoft.com/office/drawing/2014/main" id="{62177340-D435-EE4A-AB71-48F5C1537505}"/>
              </a:ext>
            </a:extLst>
          </p:cNvPr>
          <p:cNvSpPr/>
          <p:nvPr/>
        </p:nvSpPr>
        <p:spPr>
          <a:xfrm>
            <a:off x="17929" y="537882"/>
            <a:ext cx="6078071" cy="523220"/>
          </a:xfrm>
          <a:prstGeom prst="rect">
            <a:avLst/>
          </a:prstGeom>
        </p:spPr>
        <p:txBody>
          <a:bodyPr wrap="square">
            <a:spAutoFit/>
          </a:bodyPr>
          <a:lstStyle/>
          <a:p>
            <a:r>
              <a:rPr lang="en-US" sz="2800" b="1" i="1" dirty="0">
                <a:solidFill>
                  <a:schemeClr val="accent1">
                    <a:lumMod val="75000"/>
                  </a:schemeClr>
                </a:solidFill>
              </a:rPr>
              <a:t>Addition of useful prior data </a:t>
            </a:r>
            <a:endParaRPr lang="en-US" sz="2000" i="1" dirty="0">
              <a:solidFill>
                <a:schemeClr val="accent1">
                  <a:lumMod val="75000"/>
                </a:schemeClr>
              </a:solidFill>
            </a:endParaRPr>
          </a:p>
        </p:txBody>
      </p:sp>
      <p:sp>
        <p:nvSpPr>
          <p:cNvPr id="10" name="Rectangle 9">
            <a:extLst>
              <a:ext uri="{FF2B5EF4-FFF2-40B4-BE49-F238E27FC236}">
                <a16:creationId xmlns:a16="http://schemas.microsoft.com/office/drawing/2014/main" id="{1296BFDB-0416-9B4D-957C-129211183F2A}"/>
              </a:ext>
            </a:extLst>
          </p:cNvPr>
          <p:cNvSpPr/>
          <p:nvPr/>
        </p:nvSpPr>
        <p:spPr>
          <a:xfrm>
            <a:off x="0" y="1071282"/>
            <a:ext cx="6078071" cy="523220"/>
          </a:xfrm>
          <a:prstGeom prst="rect">
            <a:avLst/>
          </a:prstGeom>
        </p:spPr>
        <p:txBody>
          <a:bodyPr wrap="square">
            <a:spAutoFit/>
          </a:bodyPr>
          <a:lstStyle/>
          <a:p>
            <a:r>
              <a:rPr lang="en-US" sz="2800" b="1" i="1" dirty="0">
                <a:solidFill>
                  <a:schemeClr val="accent1">
                    <a:lumMod val="75000"/>
                  </a:schemeClr>
                </a:solidFill>
              </a:rPr>
              <a:t>Intrusion of bias </a:t>
            </a:r>
            <a:endParaRPr lang="en-US" sz="2000" i="1" dirty="0">
              <a:solidFill>
                <a:schemeClr val="accent1">
                  <a:lumMod val="75000"/>
                </a:schemeClr>
              </a:solidFill>
            </a:endParaRPr>
          </a:p>
        </p:txBody>
      </p:sp>
      <p:sp>
        <p:nvSpPr>
          <p:cNvPr id="11" name="Rectangle 10">
            <a:extLst>
              <a:ext uri="{FF2B5EF4-FFF2-40B4-BE49-F238E27FC236}">
                <a16:creationId xmlns:a16="http://schemas.microsoft.com/office/drawing/2014/main" id="{89342D91-1CBD-3840-A6BC-C5E723B7F8CF}"/>
              </a:ext>
            </a:extLst>
          </p:cNvPr>
          <p:cNvSpPr/>
          <p:nvPr/>
        </p:nvSpPr>
        <p:spPr>
          <a:xfrm>
            <a:off x="0" y="1604682"/>
            <a:ext cx="6078071" cy="523220"/>
          </a:xfrm>
          <a:prstGeom prst="rect">
            <a:avLst/>
          </a:prstGeom>
        </p:spPr>
        <p:txBody>
          <a:bodyPr wrap="square">
            <a:spAutoFit/>
          </a:bodyPr>
          <a:lstStyle/>
          <a:p>
            <a:r>
              <a:rPr lang="en-US" sz="2800" b="1" i="1" dirty="0">
                <a:solidFill>
                  <a:schemeClr val="accent1">
                    <a:lumMod val="75000"/>
                  </a:schemeClr>
                </a:solidFill>
              </a:rPr>
              <a:t>The pressure of narrative potential</a:t>
            </a:r>
            <a:endParaRPr lang="en-US" sz="2000" i="1" dirty="0">
              <a:solidFill>
                <a:schemeClr val="accent1">
                  <a:lumMod val="75000"/>
                </a:schemeClr>
              </a:solidFill>
            </a:endParaRPr>
          </a:p>
        </p:txBody>
      </p:sp>
      <p:pic>
        <p:nvPicPr>
          <p:cNvPr id="12" name="Picture 11">
            <a:extLst>
              <a:ext uri="{FF2B5EF4-FFF2-40B4-BE49-F238E27FC236}">
                <a16:creationId xmlns:a16="http://schemas.microsoft.com/office/drawing/2014/main" id="{A846530C-4CA2-374D-937D-FE65CC041258}"/>
              </a:ext>
            </a:extLst>
          </p:cNvPr>
          <p:cNvPicPr>
            <a:picLocks noChangeAspect="1"/>
          </p:cNvPicPr>
          <p:nvPr/>
        </p:nvPicPr>
        <p:blipFill rotWithShape="1">
          <a:blip r:embed="rId3"/>
          <a:srcRect t="5630" r="2879" b="5966"/>
          <a:stretch/>
        </p:blipFill>
        <p:spPr>
          <a:xfrm>
            <a:off x="4406900" y="2608728"/>
            <a:ext cx="7560982" cy="3536577"/>
          </a:xfrm>
          <a:prstGeom prst="rect">
            <a:avLst/>
          </a:prstGeom>
        </p:spPr>
      </p:pic>
      <p:pic>
        <p:nvPicPr>
          <p:cNvPr id="17" name="Picture 16">
            <a:extLst>
              <a:ext uri="{FF2B5EF4-FFF2-40B4-BE49-F238E27FC236}">
                <a16:creationId xmlns:a16="http://schemas.microsoft.com/office/drawing/2014/main" id="{247D6C44-726D-4D44-9B3C-2AD855C9F3BA}"/>
              </a:ext>
            </a:extLst>
          </p:cNvPr>
          <p:cNvPicPr>
            <a:picLocks noChangeAspect="1"/>
          </p:cNvPicPr>
          <p:nvPr/>
        </p:nvPicPr>
        <p:blipFill>
          <a:blip r:embed="rId4"/>
          <a:stretch>
            <a:fillRect/>
          </a:stretch>
        </p:blipFill>
        <p:spPr>
          <a:xfrm>
            <a:off x="-134471" y="1991525"/>
            <a:ext cx="4769757" cy="4476510"/>
          </a:xfrm>
          <a:prstGeom prst="rect">
            <a:avLst/>
          </a:prstGeom>
        </p:spPr>
      </p:pic>
    </p:spTree>
    <p:extLst>
      <p:ext uri="{BB962C8B-B14F-4D97-AF65-F5344CB8AC3E}">
        <p14:creationId xmlns:p14="http://schemas.microsoft.com/office/powerpoint/2010/main" val="34112058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AD073842-14EA-9349-880C-0F6A27FB49E7}"/>
              </a:ext>
            </a:extLst>
          </p:cNvPr>
          <p:cNvSpPr txBox="1"/>
          <p:nvPr/>
        </p:nvSpPr>
        <p:spPr>
          <a:xfrm>
            <a:off x="5794318" y="278367"/>
            <a:ext cx="340158" cy="461665"/>
          </a:xfrm>
          <a:prstGeom prst="rect">
            <a:avLst/>
          </a:prstGeom>
          <a:noFill/>
        </p:spPr>
        <p:txBody>
          <a:bodyPr wrap="none" rtlCol="0">
            <a:spAutoFit/>
          </a:bodyPr>
          <a:lstStyle/>
          <a:p>
            <a:r>
              <a:rPr lang="en-US" sz="2400" b="1" dirty="0"/>
              <a:t>1</a:t>
            </a:r>
          </a:p>
        </p:txBody>
      </p:sp>
      <p:sp>
        <p:nvSpPr>
          <p:cNvPr id="15" name="Rectangle 14">
            <a:extLst>
              <a:ext uri="{FF2B5EF4-FFF2-40B4-BE49-F238E27FC236}">
                <a16:creationId xmlns:a16="http://schemas.microsoft.com/office/drawing/2014/main" id="{05377EC4-9B4D-964A-ACC1-8EF2C7FBB94E}"/>
              </a:ext>
            </a:extLst>
          </p:cNvPr>
          <p:cNvSpPr/>
          <p:nvPr/>
        </p:nvSpPr>
        <p:spPr>
          <a:xfrm>
            <a:off x="6207149" y="296933"/>
            <a:ext cx="5702463" cy="2700739"/>
          </a:xfrm>
          <a:prstGeom prst="rect">
            <a:avLst/>
          </a:prstGeom>
        </p:spPr>
        <p:txBody>
          <a:bodyPr wrap="square">
            <a:spAutoFit/>
          </a:bodyPr>
          <a:lstStyle/>
          <a:p>
            <a:r>
              <a:rPr lang="en-US" sz="2000" dirty="0"/>
              <a:t>Quick review of rat, mouse and human molecular, SUD, and behavioral data in </a:t>
            </a:r>
            <a:r>
              <a:rPr lang="en-US" sz="2000" dirty="0">
                <a:hlinkClick r:id="rId2"/>
              </a:rPr>
              <a:t>GeneNetwork.org</a:t>
            </a:r>
            <a:endParaRPr lang="en-US" sz="2000" dirty="0"/>
          </a:p>
          <a:p>
            <a:endParaRPr lang="en-US" sz="1000" dirty="0"/>
          </a:p>
          <a:p>
            <a:r>
              <a:rPr lang="en-US" sz="2000" dirty="0"/>
              <a:t>How to use </a:t>
            </a:r>
            <a:r>
              <a:rPr lang="en-US" sz="2000" dirty="0" err="1"/>
              <a:t>GeneNetwork</a:t>
            </a:r>
            <a:r>
              <a:rPr lang="en-US" sz="2000" dirty="0"/>
              <a:t> to </a:t>
            </a:r>
            <a:r>
              <a:rPr lang="en-US" sz="2000" dirty="0">
                <a:solidFill>
                  <a:srgbClr val="C00000"/>
                </a:solidFill>
              </a:rPr>
              <a:t>review and edit trait</a:t>
            </a:r>
            <a:r>
              <a:rPr lang="en-US" sz="2000" dirty="0"/>
              <a:t> data </a:t>
            </a:r>
          </a:p>
          <a:p>
            <a:endParaRPr lang="en-US" sz="1100" dirty="0"/>
          </a:p>
          <a:p>
            <a:r>
              <a:rPr lang="en-US" sz="2000" dirty="0"/>
              <a:t>How to </a:t>
            </a:r>
            <a:r>
              <a:rPr lang="en-US" sz="2000" dirty="0">
                <a:solidFill>
                  <a:srgbClr val="C00000"/>
                </a:solidFill>
              </a:rPr>
              <a:t>map QTLs</a:t>
            </a:r>
            <a:r>
              <a:rPr lang="en-US" sz="2000" dirty="0"/>
              <a:t> </a:t>
            </a:r>
          </a:p>
          <a:p>
            <a:endParaRPr lang="en-US" sz="1050" dirty="0"/>
          </a:p>
          <a:p>
            <a:r>
              <a:rPr lang="en-US" sz="2000" dirty="0"/>
              <a:t>How to </a:t>
            </a:r>
            <a:r>
              <a:rPr lang="en-US" sz="2000" dirty="0">
                <a:solidFill>
                  <a:srgbClr val="C00000"/>
                </a:solidFill>
              </a:rPr>
              <a:t>evaluate and rank</a:t>
            </a:r>
            <a:r>
              <a:rPr lang="en-US" sz="2000" dirty="0"/>
              <a:t> candidate genes </a:t>
            </a:r>
            <a:endParaRPr lang="en-US" dirty="0"/>
          </a:p>
          <a:p>
            <a:r>
              <a:rPr lang="en-US" dirty="0"/>
              <a:t> </a:t>
            </a:r>
          </a:p>
        </p:txBody>
      </p:sp>
      <p:sp>
        <p:nvSpPr>
          <p:cNvPr id="18" name="TextBox 17">
            <a:extLst>
              <a:ext uri="{FF2B5EF4-FFF2-40B4-BE49-F238E27FC236}">
                <a16:creationId xmlns:a16="http://schemas.microsoft.com/office/drawing/2014/main" id="{DBA09727-0FA7-B343-8B9F-9C1865C560F5}"/>
              </a:ext>
            </a:extLst>
          </p:cNvPr>
          <p:cNvSpPr txBox="1"/>
          <p:nvPr/>
        </p:nvSpPr>
        <p:spPr>
          <a:xfrm>
            <a:off x="5785638" y="1018370"/>
            <a:ext cx="340158" cy="507832"/>
          </a:xfrm>
          <a:prstGeom prst="rect">
            <a:avLst/>
          </a:prstGeom>
          <a:noFill/>
        </p:spPr>
        <p:txBody>
          <a:bodyPr wrap="none" rtlCol="0">
            <a:noAutofit/>
          </a:bodyPr>
          <a:lstStyle/>
          <a:p>
            <a:r>
              <a:rPr lang="en-US" sz="2400" b="1" dirty="0"/>
              <a:t>2</a:t>
            </a:r>
          </a:p>
        </p:txBody>
      </p:sp>
      <p:sp>
        <p:nvSpPr>
          <p:cNvPr id="20" name="Rectangle 19">
            <a:extLst>
              <a:ext uri="{FF2B5EF4-FFF2-40B4-BE49-F238E27FC236}">
                <a16:creationId xmlns:a16="http://schemas.microsoft.com/office/drawing/2014/main" id="{0CD6D9E1-563F-264C-B0EE-77EB1D0214E7}"/>
              </a:ext>
            </a:extLst>
          </p:cNvPr>
          <p:cNvSpPr/>
          <p:nvPr/>
        </p:nvSpPr>
        <p:spPr>
          <a:xfrm>
            <a:off x="167232" y="6508310"/>
            <a:ext cx="10711439" cy="369332"/>
          </a:xfrm>
          <a:prstGeom prst="rect">
            <a:avLst/>
          </a:prstGeom>
        </p:spPr>
        <p:txBody>
          <a:bodyPr wrap="square">
            <a:spAutoFit/>
          </a:bodyPr>
          <a:lstStyle/>
          <a:p>
            <a:r>
              <a:rPr lang="en-US" b="1" dirty="0"/>
              <a:t>Slide 2: Introduction  and ink to GitHub of 2019 course:</a:t>
            </a:r>
            <a:r>
              <a:rPr lang="en-US" dirty="0"/>
              <a:t> </a:t>
            </a:r>
            <a:r>
              <a:rPr lang="en-US" b="1" i="1">
                <a:solidFill>
                  <a:schemeClr val="accent1">
                    <a:lumMod val="75000"/>
                  </a:schemeClr>
                </a:solidFill>
              </a:rPr>
              <a:t>github.com/OSGA-OPAR/SuRGe_2019 </a:t>
            </a:r>
            <a:endParaRPr lang="en-US" b="1" i="1">
              <a:solidFill>
                <a:schemeClr val="accent1">
                  <a:lumMod val="75000"/>
                </a:schemeClr>
              </a:solidFill>
              <a:effectLst/>
            </a:endParaRPr>
          </a:p>
        </p:txBody>
      </p:sp>
      <p:pic>
        <p:nvPicPr>
          <p:cNvPr id="5" name="Picture 4">
            <a:extLst>
              <a:ext uri="{FF2B5EF4-FFF2-40B4-BE49-F238E27FC236}">
                <a16:creationId xmlns:a16="http://schemas.microsoft.com/office/drawing/2014/main" id="{810364A5-066C-B849-AC10-7C2CAFBCA9B6}"/>
              </a:ext>
            </a:extLst>
          </p:cNvPr>
          <p:cNvPicPr>
            <a:picLocks noChangeAspect="1"/>
          </p:cNvPicPr>
          <p:nvPr/>
        </p:nvPicPr>
        <p:blipFill>
          <a:blip r:embed="rId3"/>
          <a:stretch>
            <a:fillRect/>
          </a:stretch>
        </p:blipFill>
        <p:spPr>
          <a:xfrm>
            <a:off x="254900" y="146961"/>
            <a:ext cx="4925031" cy="6335486"/>
          </a:xfrm>
          <a:prstGeom prst="rect">
            <a:avLst/>
          </a:prstGeom>
        </p:spPr>
      </p:pic>
      <p:pic>
        <p:nvPicPr>
          <p:cNvPr id="10" name="Picture 9">
            <a:extLst>
              <a:ext uri="{FF2B5EF4-FFF2-40B4-BE49-F238E27FC236}">
                <a16:creationId xmlns:a16="http://schemas.microsoft.com/office/drawing/2014/main" id="{C2D313D0-92ED-0F46-8052-B2C129152D20}"/>
              </a:ext>
            </a:extLst>
          </p:cNvPr>
          <p:cNvPicPr>
            <a:picLocks noChangeAspect="1"/>
          </p:cNvPicPr>
          <p:nvPr/>
        </p:nvPicPr>
        <p:blipFill rotWithShape="1">
          <a:blip r:embed="rId4"/>
          <a:srcRect l="772" t="1674" r="669" b="10698"/>
          <a:stretch/>
        </p:blipFill>
        <p:spPr>
          <a:xfrm>
            <a:off x="489855" y="1149531"/>
            <a:ext cx="4421777" cy="2527664"/>
          </a:xfrm>
          <a:prstGeom prst="rect">
            <a:avLst/>
          </a:prstGeom>
        </p:spPr>
      </p:pic>
      <p:sp>
        <p:nvSpPr>
          <p:cNvPr id="24" name="TextBox 23">
            <a:extLst>
              <a:ext uri="{FF2B5EF4-FFF2-40B4-BE49-F238E27FC236}">
                <a16:creationId xmlns:a16="http://schemas.microsoft.com/office/drawing/2014/main" id="{B3A2A30C-950B-7847-9CB7-6F8805DD94C1}"/>
              </a:ext>
            </a:extLst>
          </p:cNvPr>
          <p:cNvSpPr txBox="1"/>
          <p:nvPr/>
        </p:nvSpPr>
        <p:spPr>
          <a:xfrm>
            <a:off x="5800166" y="1788460"/>
            <a:ext cx="340158" cy="678161"/>
          </a:xfrm>
          <a:prstGeom prst="rect">
            <a:avLst/>
          </a:prstGeom>
          <a:noFill/>
        </p:spPr>
        <p:txBody>
          <a:bodyPr wrap="none" rtlCol="0">
            <a:noAutofit/>
          </a:bodyPr>
          <a:lstStyle/>
          <a:p>
            <a:r>
              <a:rPr lang="en-US" sz="2400" b="1" dirty="0"/>
              <a:t>3</a:t>
            </a:r>
          </a:p>
        </p:txBody>
      </p:sp>
      <p:pic>
        <p:nvPicPr>
          <p:cNvPr id="25" name="Picture 24">
            <a:extLst>
              <a:ext uri="{FF2B5EF4-FFF2-40B4-BE49-F238E27FC236}">
                <a16:creationId xmlns:a16="http://schemas.microsoft.com/office/drawing/2014/main" id="{06AF23D1-D38F-4240-941B-D75AA64A1E54}"/>
              </a:ext>
            </a:extLst>
          </p:cNvPr>
          <p:cNvPicPr>
            <a:picLocks noChangeAspect="1"/>
          </p:cNvPicPr>
          <p:nvPr/>
        </p:nvPicPr>
        <p:blipFill>
          <a:blip r:embed="rId5"/>
          <a:stretch>
            <a:fillRect/>
          </a:stretch>
        </p:blipFill>
        <p:spPr>
          <a:xfrm>
            <a:off x="6096000" y="3103095"/>
            <a:ext cx="4437553" cy="3284258"/>
          </a:xfrm>
          <a:prstGeom prst="rect">
            <a:avLst/>
          </a:prstGeom>
        </p:spPr>
      </p:pic>
      <p:sp>
        <p:nvSpPr>
          <p:cNvPr id="27" name="TextBox 26">
            <a:extLst>
              <a:ext uri="{FF2B5EF4-FFF2-40B4-BE49-F238E27FC236}">
                <a16:creationId xmlns:a16="http://schemas.microsoft.com/office/drawing/2014/main" id="{C6547B22-3DFD-1147-8D8F-2659B59F44B6}"/>
              </a:ext>
            </a:extLst>
          </p:cNvPr>
          <p:cNvSpPr txBox="1"/>
          <p:nvPr/>
        </p:nvSpPr>
        <p:spPr>
          <a:xfrm>
            <a:off x="5813613" y="2294964"/>
            <a:ext cx="340158" cy="678161"/>
          </a:xfrm>
          <a:prstGeom prst="rect">
            <a:avLst/>
          </a:prstGeom>
          <a:noFill/>
        </p:spPr>
        <p:txBody>
          <a:bodyPr wrap="none" rtlCol="0">
            <a:noAutofit/>
          </a:bodyPr>
          <a:lstStyle/>
          <a:p>
            <a:r>
              <a:rPr lang="en-US" sz="2400" b="1" dirty="0"/>
              <a:t>4</a:t>
            </a:r>
          </a:p>
        </p:txBody>
      </p:sp>
    </p:spTree>
    <p:extLst>
      <p:ext uri="{BB962C8B-B14F-4D97-AF65-F5344CB8AC3E}">
        <p14:creationId xmlns:p14="http://schemas.microsoft.com/office/powerpoint/2010/main" val="28540733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2">
            <a:extLst>
              <a:ext uri="{FF2B5EF4-FFF2-40B4-BE49-F238E27FC236}">
                <a16:creationId xmlns:a16="http://schemas.microsoft.com/office/drawing/2014/main" id="{663AAA0A-7576-364F-B328-A1E722B5E474}"/>
              </a:ext>
            </a:extLst>
          </p:cNvPr>
          <p:cNvSpPr>
            <a:spLocks noGrp="1"/>
          </p:cNvSpPr>
          <p:nvPr>
            <p:ph type="subTitle" idx="1"/>
          </p:nvPr>
        </p:nvSpPr>
        <p:spPr>
          <a:xfrm>
            <a:off x="244897" y="6164504"/>
            <a:ext cx="11702205" cy="693496"/>
          </a:xfrm>
        </p:spPr>
        <p:txBody>
          <a:bodyPr>
            <a:normAutofit/>
          </a:bodyPr>
          <a:lstStyle/>
          <a:p>
            <a:pPr algn="l"/>
            <a:r>
              <a:rPr lang="en-US" sz="2000" b="1" dirty="0"/>
              <a:t>Slide 20</a:t>
            </a:r>
            <a:r>
              <a:rPr lang="en-US" sz="2000" dirty="0"/>
              <a:t>. </a:t>
            </a:r>
            <a:r>
              <a:rPr lang="en-US" sz="2000" b="1" i="1" dirty="0"/>
              <a:t>Top</a:t>
            </a:r>
            <a:r>
              <a:rPr lang="en-US" sz="2000" dirty="0"/>
              <a:t>. Review expression of candidates in brain regions—here in the core of the nucleus accumbens of HS rats </a:t>
            </a:r>
            <a:endParaRPr lang="en-US" sz="2000" b="1" dirty="0"/>
          </a:p>
        </p:txBody>
      </p:sp>
      <p:sp>
        <p:nvSpPr>
          <p:cNvPr id="9" name="Rectangle 8">
            <a:extLst>
              <a:ext uri="{FF2B5EF4-FFF2-40B4-BE49-F238E27FC236}">
                <a16:creationId xmlns:a16="http://schemas.microsoft.com/office/drawing/2014/main" id="{BA567665-C858-D24E-B017-493975EBDCCF}"/>
              </a:ext>
            </a:extLst>
          </p:cNvPr>
          <p:cNvSpPr/>
          <p:nvPr/>
        </p:nvSpPr>
        <p:spPr>
          <a:xfrm>
            <a:off x="19404" y="12093"/>
            <a:ext cx="11128207" cy="523220"/>
          </a:xfrm>
          <a:prstGeom prst="rect">
            <a:avLst/>
          </a:prstGeom>
        </p:spPr>
        <p:txBody>
          <a:bodyPr wrap="square">
            <a:spAutoFit/>
          </a:bodyPr>
          <a:lstStyle/>
          <a:p>
            <a:r>
              <a:rPr lang="en-US" sz="2800" b="1" i="1" dirty="0">
                <a:solidFill>
                  <a:schemeClr val="accent1">
                    <a:lumMod val="75000"/>
                  </a:schemeClr>
                </a:solidFill>
              </a:rPr>
              <a:t>The review of candidate genes begins </a:t>
            </a:r>
            <a:endParaRPr lang="en-US" sz="2000" i="1" dirty="0">
              <a:solidFill>
                <a:schemeClr val="accent1">
                  <a:lumMod val="75000"/>
                </a:schemeClr>
              </a:solidFill>
            </a:endParaRPr>
          </a:p>
        </p:txBody>
      </p:sp>
      <p:pic>
        <p:nvPicPr>
          <p:cNvPr id="3" name="Picture 2">
            <a:extLst>
              <a:ext uri="{FF2B5EF4-FFF2-40B4-BE49-F238E27FC236}">
                <a16:creationId xmlns:a16="http://schemas.microsoft.com/office/drawing/2014/main" id="{7431F59A-A915-7D48-87D2-E9E2FBC5E5F6}"/>
              </a:ext>
            </a:extLst>
          </p:cNvPr>
          <p:cNvPicPr>
            <a:picLocks noChangeAspect="1"/>
          </p:cNvPicPr>
          <p:nvPr/>
        </p:nvPicPr>
        <p:blipFill>
          <a:blip r:embed="rId2"/>
          <a:stretch>
            <a:fillRect/>
          </a:stretch>
        </p:blipFill>
        <p:spPr>
          <a:xfrm>
            <a:off x="0" y="484094"/>
            <a:ext cx="2611313" cy="2259106"/>
          </a:xfrm>
          <a:prstGeom prst="rect">
            <a:avLst/>
          </a:prstGeom>
        </p:spPr>
      </p:pic>
      <p:pic>
        <p:nvPicPr>
          <p:cNvPr id="13" name="Picture 12">
            <a:extLst>
              <a:ext uri="{FF2B5EF4-FFF2-40B4-BE49-F238E27FC236}">
                <a16:creationId xmlns:a16="http://schemas.microsoft.com/office/drawing/2014/main" id="{8D6C10F4-D6ED-DB4C-8F48-F19E1D64CA5D}"/>
              </a:ext>
            </a:extLst>
          </p:cNvPr>
          <p:cNvPicPr>
            <a:picLocks noChangeAspect="1"/>
          </p:cNvPicPr>
          <p:nvPr/>
        </p:nvPicPr>
        <p:blipFill rotWithShape="1">
          <a:blip r:embed="rId3"/>
          <a:srcRect l="4632" t="6445" r="4963" b="12488"/>
          <a:stretch/>
        </p:blipFill>
        <p:spPr>
          <a:xfrm>
            <a:off x="1169894" y="551329"/>
            <a:ext cx="11022106" cy="5230906"/>
          </a:xfrm>
          <a:prstGeom prst="rect">
            <a:avLst/>
          </a:prstGeom>
        </p:spPr>
      </p:pic>
    </p:spTree>
    <p:extLst>
      <p:ext uri="{BB962C8B-B14F-4D97-AF65-F5344CB8AC3E}">
        <p14:creationId xmlns:p14="http://schemas.microsoft.com/office/powerpoint/2010/main" val="41163056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2">
            <a:extLst>
              <a:ext uri="{FF2B5EF4-FFF2-40B4-BE49-F238E27FC236}">
                <a16:creationId xmlns:a16="http://schemas.microsoft.com/office/drawing/2014/main" id="{663AAA0A-7576-364F-B328-A1E722B5E474}"/>
              </a:ext>
            </a:extLst>
          </p:cNvPr>
          <p:cNvSpPr>
            <a:spLocks noGrp="1"/>
          </p:cNvSpPr>
          <p:nvPr>
            <p:ph type="subTitle" idx="1"/>
          </p:nvPr>
        </p:nvSpPr>
        <p:spPr>
          <a:xfrm>
            <a:off x="332913" y="6164504"/>
            <a:ext cx="11702205" cy="693496"/>
          </a:xfrm>
        </p:spPr>
        <p:txBody>
          <a:bodyPr>
            <a:normAutofit/>
          </a:bodyPr>
          <a:lstStyle/>
          <a:p>
            <a:pPr algn="l"/>
            <a:r>
              <a:rPr lang="en-US" sz="2000" b="1" dirty="0"/>
              <a:t>Slide 21</a:t>
            </a:r>
            <a:r>
              <a:rPr lang="en-US" sz="2000" dirty="0"/>
              <a:t>. </a:t>
            </a:r>
            <a:r>
              <a:rPr lang="en-US" sz="2000" b="1" i="1" dirty="0"/>
              <a:t>Top</a:t>
            </a:r>
            <a:r>
              <a:rPr lang="en-US" sz="2000" dirty="0"/>
              <a:t>. Review expression of candidates in brain regions—here in the core of the nucleus accumbens of HS rats </a:t>
            </a:r>
            <a:endParaRPr lang="en-US" sz="2000" b="1" dirty="0"/>
          </a:p>
        </p:txBody>
      </p:sp>
      <p:sp>
        <p:nvSpPr>
          <p:cNvPr id="9" name="Rectangle 8">
            <a:extLst>
              <a:ext uri="{FF2B5EF4-FFF2-40B4-BE49-F238E27FC236}">
                <a16:creationId xmlns:a16="http://schemas.microsoft.com/office/drawing/2014/main" id="{BA567665-C858-D24E-B017-493975EBDCCF}"/>
              </a:ext>
            </a:extLst>
          </p:cNvPr>
          <p:cNvSpPr/>
          <p:nvPr/>
        </p:nvSpPr>
        <p:spPr>
          <a:xfrm>
            <a:off x="19404" y="12093"/>
            <a:ext cx="11128207" cy="523220"/>
          </a:xfrm>
          <a:prstGeom prst="rect">
            <a:avLst/>
          </a:prstGeom>
        </p:spPr>
        <p:txBody>
          <a:bodyPr wrap="square">
            <a:spAutoFit/>
          </a:bodyPr>
          <a:lstStyle/>
          <a:p>
            <a:r>
              <a:rPr lang="en-US" sz="2800" b="1" i="1" dirty="0">
                <a:solidFill>
                  <a:schemeClr val="accent1">
                    <a:lumMod val="75000"/>
                  </a:schemeClr>
                </a:solidFill>
              </a:rPr>
              <a:t>Do any of these transcripts covary? </a:t>
            </a:r>
            <a:endParaRPr lang="en-US" sz="2000" i="1" dirty="0">
              <a:solidFill>
                <a:schemeClr val="accent1">
                  <a:lumMod val="75000"/>
                </a:schemeClr>
              </a:solidFill>
            </a:endParaRPr>
          </a:p>
        </p:txBody>
      </p:sp>
      <p:pic>
        <p:nvPicPr>
          <p:cNvPr id="5" name="Picture 4">
            <a:extLst>
              <a:ext uri="{FF2B5EF4-FFF2-40B4-BE49-F238E27FC236}">
                <a16:creationId xmlns:a16="http://schemas.microsoft.com/office/drawing/2014/main" id="{BD9EBC2D-B3F2-DD4E-A7DE-DC8F9BA05FDB}"/>
              </a:ext>
            </a:extLst>
          </p:cNvPr>
          <p:cNvPicPr>
            <a:picLocks noChangeAspect="1"/>
          </p:cNvPicPr>
          <p:nvPr/>
        </p:nvPicPr>
        <p:blipFill>
          <a:blip r:embed="rId2"/>
          <a:stretch>
            <a:fillRect/>
          </a:stretch>
        </p:blipFill>
        <p:spPr>
          <a:xfrm>
            <a:off x="6790765" y="161365"/>
            <a:ext cx="5190565" cy="1437830"/>
          </a:xfrm>
          <a:prstGeom prst="rect">
            <a:avLst/>
          </a:prstGeom>
        </p:spPr>
      </p:pic>
      <p:pic>
        <p:nvPicPr>
          <p:cNvPr id="7" name="Picture 6">
            <a:extLst>
              <a:ext uri="{FF2B5EF4-FFF2-40B4-BE49-F238E27FC236}">
                <a16:creationId xmlns:a16="http://schemas.microsoft.com/office/drawing/2014/main" id="{A14FDD73-C0DF-E943-A98D-0008B73229B8}"/>
              </a:ext>
            </a:extLst>
          </p:cNvPr>
          <p:cNvPicPr>
            <a:picLocks noChangeAspect="1"/>
          </p:cNvPicPr>
          <p:nvPr/>
        </p:nvPicPr>
        <p:blipFill rotWithShape="1">
          <a:blip r:embed="rId3"/>
          <a:srcRect l="4861" t="3482" r="5212" b="8297"/>
          <a:stretch/>
        </p:blipFill>
        <p:spPr>
          <a:xfrm>
            <a:off x="161365" y="564776"/>
            <a:ext cx="6468035" cy="5432612"/>
          </a:xfrm>
          <a:prstGeom prst="rect">
            <a:avLst/>
          </a:prstGeom>
        </p:spPr>
      </p:pic>
      <p:pic>
        <p:nvPicPr>
          <p:cNvPr id="10" name="Picture 9">
            <a:extLst>
              <a:ext uri="{FF2B5EF4-FFF2-40B4-BE49-F238E27FC236}">
                <a16:creationId xmlns:a16="http://schemas.microsoft.com/office/drawing/2014/main" id="{2BD5243C-6CE9-CA4D-AC38-6B9926A622D6}"/>
              </a:ext>
            </a:extLst>
          </p:cNvPr>
          <p:cNvPicPr>
            <a:picLocks noChangeAspect="1"/>
          </p:cNvPicPr>
          <p:nvPr/>
        </p:nvPicPr>
        <p:blipFill>
          <a:blip r:embed="rId4"/>
          <a:stretch>
            <a:fillRect/>
          </a:stretch>
        </p:blipFill>
        <p:spPr>
          <a:xfrm>
            <a:off x="6765249" y="2017060"/>
            <a:ext cx="4685783" cy="4061012"/>
          </a:xfrm>
          <a:prstGeom prst="rect">
            <a:avLst/>
          </a:prstGeom>
        </p:spPr>
      </p:pic>
      <p:sp>
        <p:nvSpPr>
          <p:cNvPr id="11" name="Oval 10">
            <a:extLst>
              <a:ext uri="{FF2B5EF4-FFF2-40B4-BE49-F238E27FC236}">
                <a16:creationId xmlns:a16="http://schemas.microsoft.com/office/drawing/2014/main" id="{211D9B4E-5C4D-444B-AFCE-5F50A9A29BF2}"/>
              </a:ext>
            </a:extLst>
          </p:cNvPr>
          <p:cNvSpPr/>
          <p:nvPr/>
        </p:nvSpPr>
        <p:spPr>
          <a:xfrm>
            <a:off x="3065929" y="4316506"/>
            <a:ext cx="484094" cy="484094"/>
          </a:xfrm>
          <a:prstGeom prst="ellipse">
            <a:avLst/>
          </a:prstGeom>
          <a:solidFill>
            <a:srgbClr val="FF0000">
              <a:alpha val="16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Curved Connector 13">
            <a:extLst>
              <a:ext uri="{FF2B5EF4-FFF2-40B4-BE49-F238E27FC236}">
                <a16:creationId xmlns:a16="http://schemas.microsoft.com/office/drawing/2014/main" id="{5FB69ED2-1FF2-954D-B2DF-DB6DC9427E6D}"/>
              </a:ext>
            </a:extLst>
          </p:cNvPr>
          <p:cNvCxnSpPr>
            <a:cxnSpLocks/>
          </p:cNvCxnSpPr>
          <p:nvPr/>
        </p:nvCxnSpPr>
        <p:spPr>
          <a:xfrm flipV="1">
            <a:off x="3684494" y="2178424"/>
            <a:ext cx="4303059" cy="2407023"/>
          </a:xfrm>
          <a:prstGeom prst="curved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863433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2A204655-E79F-FC43-A68A-CBCFE34C43A5}"/>
              </a:ext>
            </a:extLst>
          </p:cNvPr>
          <p:cNvPicPr>
            <a:picLocks noChangeAspect="1"/>
          </p:cNvPicPr>
          <p:nvPr/>
        </p:nvPicPr>
        <p:blipFill>
          <a:blip r:embed="rId2"/>
          <a:stretch>
            <a:fillRect/>
          </a:stretch>
        </p:blipFill>
        <p:spPr>
          <a:xfrm>
            <a:off x="6057899" y="446686"/>
            <a:ext cx="6095999" cy="1409008"/>
          </a:xfrm>
          <a:prstGeom prst="rect">
            <a:avLst/>
          </a:prstGeom>
        </p:spPr>
      </p:pic>
      <p:sp>
        <p:nvSpPr>
          <p:cNvPr id="4" name="Subtitle 2">
            <a:extLst>
              <a:ext uri="{FF2B5EF4-FFF2-40B4-BE49-F238E27FC236}">
                <a16:creationId xmlns:a16="http://schemas.microsoft.com/office/drawing/2014/main" id="{663AAA0A-7576-364F-B328-A1E722B5E474}"/>
              </a:ext>
            </a:extLst>
          </p:cNvPr>
          <p:cNvSpPr>
            <a:spLocks noGrp="1"/>
          </p:cNvSpPr>
          <p:nvPr>
            <p:ph type="subTitle" idx="1"/>
          </p:nvPr>
        </p:nvSpPr>
        <p:spPr>
          <a:xfrm>
            <a:off x="332913" y="6164504"/>
            <a:ext cx="11702205" cy="693496"/>
          </a:xfrm>
        </p:spPr>
        <p:txBody>
          <a:bodyPr>
            <a:normAutofit/>
          </a:bodyPr>
          <a:lstStyle/>
          <a:p>
            <a:pPr algn="l"/>
            <a:r>
              <a:rPr lang="en-US" sz="2000" b="1" dirty="0"/>
              <a:t>Slide 22</a:t>
            </a:r>
            <a:r>
              <a:rPr lang="en-US" sz="2000" dirty="0"/>
              <a:t>. </a:t>
            </a:r>
            <a:r>
              <a:rPr lang="en-US" sz="2000" b="1" i="1" dirty="0"/>
              <a:t>Left</a:t>
            </a:r>
            <a:r>
              <a:rPr lang="en-US" sz="2000" dirty="0"/>
              <a:t>. </a:t>
            </a:r>
            <a:r>
              <a:rPr lang="en-US" sz="2000" i="1" dirty="0"/>
              <a:t>Ttc27</a:t>
            </a:r>
            <a:r>
              <a:rPr lang="en-US" sz="2000" dirty="0"/>
              <a:t> mRNA trait page—expression data for the core of the nucleus accumbens of HS rats. Link from </a:t>
            </a:r>
            <a:r>
              <a:rPr lang="en-US" sz="2000" b="1" i="1" dirty="0">
                <a:solidFill>
                  <a:schemeClr val="accent1">
                    <a:lumMod val="75000"/>
                  </a:schemeClr>
                </a:solidFill>
              </a:rPr>
              <a:t>GeneWiki</a:t>
            </a:r>
            <a:r>
              <a:rPr lang="en-US" sz="2000" dirty="0"/>
              <a:t> to a single </a:t>
            </a:r>
            <a:r>
              <a:rPr lang="en-US" sz="2000" b="1" i="1" dirty="0">
                <a:solidFill>
                  <a:schemeClr val="accent1">
                    <a:lumMod val="75000"/>
                  </a:schemeClr>
                </a:solidFill>
              </a:rPr>
              <a:t>PubMed</a:t>
            </a:r>
            <a:r>
              <a:rPr lang="en-US" sz="2000" dirty="0"/>
              <a:t> article harvested daily from NCBI </a:t>
            </a:r>
            <a:r>
              <a:rPr lang="en-US" sz="2000" b="1" i="1" dirty="0">
                <a:solidFill>
                  <a:schemeClr val="accent1">
                    <a:lumMod val="75000"/>
                  </a:schemeClr>
                </a:solidFill>
              </a:rPr>
              <a:t>Gene-Reference-Into-Function</a:t>
            </a:r>
            <a:r>
              <a:rPr lang="en-US" sz="2000" dirty="0"/>
              <a:t> (RIF).</a:t>
            </a:r>
            <a:endParaRPr lang="en-US" sz="2000" b="1" dirty="0"/>
          </a:p>
        </p:txBody>
      </p:sp>
      <p:sp>
        <p:nvSpPr>
          <p:cNvPr id="9" name="Rectangle 8">
            <a:extLst>
              <a:ext uri="{FF2B5EF4-FFF2-40B4-BE49-F238E27FC236}">
                <a16:creationId xmlns:a16="http://schemas.microsoft.com/office/drawing/2014/main" id="{BA567665-C858-D24E-B017-493975EBDCCF}"/>
              </a:ext>
            </a:extLst>
          </p:cNvPr>
          <p:cNvSpPr/>
          <p:nvPr/>
        </p:nvSpPr>
        <p:spPr>
          <a:xfrm>
            <a:off x="19404" y="12093"/>
            <a:ext cx="11128207" cy="523220"/>
          </a:xfrm>
          <a:prstGeom prst="rect">
            <a:avLst/>
          </a:prstGeom>
        </p:spPr>
        <p:txBody>
          <a:bodyPr wrap="square">
            <a:spAutoFit/>
          </a:bodyPr>
          <a:lstStyle/>
          <a:p>
            <a:r>
              <a:rPr lang="en-US" sz="2800" b="1" i="1" dirty="0">
                <a:solidFill>
                  <a:schemeClr val="accent1">
                    <a:lumMod val="75000"/>
                  </a:schemeClr>
                </a:solidFill>
              </a:rPr>
              <a:t>Relevant biology—links from GeneWiki </a:t>
            </a:r>
            <a:endParaRPr lang="en-US" sz="2000" i="1" dirty="0">
              <a:solidFill>
                <a:schemeClr val="accent1">
                  <a:lumMod val="75000"/>
                </a:schemeClr>
              </a:solidFill>
            </a:endParaRPr>
          </a:p>
        </p:txBody>
      </p:sp>
      <p:sp>
        <p:nvSpPr>
          <p:cNvPr id="11" name="Oval 10">
            <a:extLst>
              <a:ext uri="{FF2B5EF4-FFF2-40B4-BE49-F238E27FC236}">
                <a16:creationId xmlns:a16="http://schemas.microsoft.com/office/drawing/2014/main" id="{211D9B4E-5C4D-444B-AFCE-5F50A9A29BF2}"/>
              </a:ext>
            </a:extLst>
          </p:cNvPr>
          <p:cNvSpPr/>
          <p:nvPr/>
        </p:nvSpPr>
        <p:spPr>
          <a:xfrm>
            <a:off x="3065929" y="4316506"/>
            <a:ext cx="484094" cy="484094"/>
          </a:xfrm>
          <a:prstGeom prst="ellipse">
            <a:avLst/>
          </a:prstGeom>
          <a:solidFill>
            <a:srgbClr val="FF0000">
              <a:alpha val="16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30CB4F15-289B-0340-B57B-F7C3FCE7B3CA}"/>
              </a:ext>
            </a:extLst>
          </p:cNvPr>
          <p:cNvPicPr>
            <a:picLocks noChangeAspect="1"/>
          </p:cNvPicPr>
          <p:nvPr/>
        </p:nvPicPr>
        <p:blipFill>
          <a:blip r:embed="rId3"/>
          <a:stretch>
            <a:fillRect/>
          </a:stretch>
        </p:blipFill>
        <p:spPr>
          <a:xfrm>
            <a:off x="0" y="470647"/>
            <a:ext cx="6183737" cy="5647931"/>
          </a:xfrm>
          <a:prstGeom prst="rect">
            <a:avLst/>
          </a:prstGeom>
        </p:spPr>
      </p:pic>
      <p:pic>
        <p:nvPicPr>
          <p:cNvPr id="18" name="Picture 17">
            <a:extLst>
              <a:ext uri="{FF2B5EF4-FFF2-40B4-BE49-F238E27FC236}">
                <a16:creationId xmlns:a16="http://schemas.microsoft.com/office/drawing/2014/main" id="{10AEAE5B-1182-D544-8D69-493C93477380}"/>
              </a:ext>
            </a:extLst>
          </p:cNvPr>
          <p:cNvPicPr>
            <a:picLocks noChangeAspect="1"/>
          </p:cNvPicPr>
          <p:nvPr/>
        </p:nvPicPr>
        <p:blipFill>
          <a:blip r:embed="rId4"/>
          <a:stretch>
            <a:fillRect/>
          </a:stretch>
        </p:blipFill>
        <p:spPr>
          <a:xfrm>
            <a:off x="6057900" y="2017059"/>
            <a:ext cx="6121854" cy="3348317"/>
          </a:xfrm>
          <a:prstGeom prst="rect">
            <a:avLst/>
          </a:prstGeom>
        </p:spPr>
      </p:pic>
      <p:pic>
        <p:nvPicPr>
          <p:cNvPr id="20" name="Picture 19">
            <a:extLst>
              <a:ext uri="{FF2B5EF4-FFF2-40B4-BE49-F238E27FC236}">
                <a16:creationId xmlns:a16="http://schemas.microsoft.com/office/drawing/2014/main" id="{08A29402-43AD-5441-9C0B-CE4C8893165A}"/>
              </a:ext>
            </a:extLst>
          </p:cNvPr>
          <p:cNvPicPr>
            <a:picLocks noChangeAspect="1"/>
          </p:cNvPicPr>
          <p:nvPr/>
        </p:nvPicPr>
        <p:blipFill>
          <a:blip r:embed="rId5"/>
          <a:stretch>
            <a:fillRect/>
          </a:stretch>
        </p:blipFill>
        <p:spPr>
          <a:xfrm>
            <a:off x="4587436" y="1761564"/>
            <a:ext cx="1223929" cy="1781736"/>
          </a:xfrm>
          <a:prstGeom prst="rect">
            <a:avLst/>
          </a:prstGeom>
        </p:spPr>
      </p:pic>
      <p:cxnSp>
        <p:nvCxnSpPr>
          <p:cNvPr id="21" name="Curved Connector 20">
            <a:extLst>
              <a:ext uri="{FF2B5EF4-FFF2-40B4-BE49-F238E27FC236}">
                <a16:creationId xmlns:a16="http://schemas.microsoft.com/office/drawing/2014/main" id="{46F5FA9A-7315-CC48-AA34-600B6DED4C1D}"/>
              </a:ext>
            </a:extLst>
          </p:cNvPr>
          <p:cNvCxnSpPr>
            <a:cxnSpLocks/>
          </p:cNvCxnSpPr>
          <p:nvPr/>
        </p:nvCxnSpPr>
        <p:spPr>
          <a:xfrm flipV="1">
            <a:off x="2097741" y="1586754"/>
            <a:ext cx="4356847" cy="3603811"/>
          </a:xfrm>
          <a:prstGeom prst="curved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23" name="Picture 22">
            <a:extLst>
              <a:ext uri="{FF2B5EF4-FFF2-40B4-BE49-F238E27FC236}">
                <a16:creationId xmlns:a16="http://schemas.microsoft.com/office/drawing/2014/main" id="{9E15BA18-B051-BC46-B878-F324E5AF8F7A}"/>
              </a:ext>
            </a:extLst>
          </p:cNvPr>
          <p:cNvPicPr>
            <a:picLocks noChangeAspect="1"/>
          </p:cNvPicPr>
          <p:nvPr/>
        </p:nvPicPr>
        <p:blipFill>
          <a:blip r:embed="rId6"/>
          <a:stretch>
            <a:fillRect/>
          </a:stretch>
        </p:blipFill>
        <p:spPr>
          <a:xfrm>
            <a:off x="9453281" y="4260193"/>
            <a:ext cx="2380130" cy="1847313"/>
          </a:xfrm>
          <a:prstGeom prst="rect">
            <a:avLst/>
          </a:prstGeom>
        </p:spPr>
      </p:pic>
      <p:pic>
        <p:nvPicPr>
          <p:cNvPr id="25" name="Picture 24">
            <a:extLst>
              <a:ext uri="{FF2B5EF4-FFF2-40B4-BE49-F238E27FC236}">
                <a16:creationId xmlns:a16="http://schemas.microsoft.com/office/drawing/2014/main" id="{DEE13E0E-C7D5-DD4A-A03D-8C00516014C1}"/>
              </a:ext>
            </a:extLst>
          </p:cNvPr>
          <p:cNvPicPr>
            <a:picLocks noChangeAspect="1"/>
          </p:cNvPicPr>
          <p:nvPr/>
        </p:nvPicPr>
        <p:blipFill>
          <a:blip r:embed="rId7"/>
          <a:stretch>
            <a:fillRect/>
          </a:stretch>
        </p:blipFill>
        <p:spPr>
          <a:xfrm>
            <a:off x="6187165" y="1707777"/>
            <a:ext cx="5886562" cy="4477870"/>
          </a:xfrm>
          <a:prstGeom prst="rect">
            <a:avLst/>
          </a:prstGeom>
        </p:spPr>
      </p:pic>
    </p:spTree>
    <p:extLst>
      <p:ext uri="{BB962C8B-B14F-4D97-AF65-F5344CB8AC3E}">
        <p14:creationId xmlns:p14="http://schemas.microsoft.com/office/powerpoint/2010/main" val="4250524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2">
            <a:extLst>
              <a:ext uri="{FF2B5EF4-FFF2-40B4-BE49-F238E27FC236}">
                <a16:creationId xmlns:a16="http://schemas.microsoft.com/office/drawing/2014/main" id="{663AAA0A-7576-364F-B328-A1E722B5E474}"/>
              </a:ext>
            </a:extLst>
          </p:cNvPr>
          <p:cNvSpPr>
            <a:spLocks noGrp="1"/>
          </p:cNvSpPr>
          <p:nvPr>
            <p:ph type="subTitle" idx="1"/>
          </p:nvPr>
        </p:nvSpPr>
        <p:spPr>
          <a:xfrm>
            <a:off x="206797" y="6164504"/>
            <a:ext cx="11702205" cy="693496"/>
          </a:xfrm>
        </p:spPr>
        <p:txBody>
          <a:bodyPr>
            <a:normAutofit/>
          </a:bodyPr>
          <a:lstStyle/>
          <a:p>
            <a:pPr algn="l"/>
            <a:r>
              <a:rPr lang="en-US" sz="2000" b="1" dirty="0"/>
              <a:t>Slide 23</a:t>
            </a:r>
            <a:r>
              <a:rPr lang="en-US" sz="2000" dirty="0"/>
              <a:t>. </a:t>
            </a:r>
            <a:r>
              <a:rPr lang="en-US" sz="2000" b="1" i="1" dirty="0"/>
              <a:t>Left</a:t>
            </a:r>
            <a:r>
              <a:rPr lang="en-US" sz="2000" dirty="0"/>
              <a:t>. </a:t>
            </a:r>
            <a:r>
              <a:rPr lang="en-US" sz="2000" i="1" dirty="0"/>
              <a:t>Rasgrp3</a:t>
            </a:r>
            <a:r>
              <a:rPr lang="en-US" sz="2000" dirty="0"/>
              <a:t> </a:t>
            </a:r>
            <a:r>
              <a:rPr lang="en-US" sz="2000" b="1" i="1" dirty="0">
                <a:solidFill>
                  <a:schemeClr val="accent1">
                    <a:lumMod val="75000"/>
                  </a:schemeClr>
                </a:solidFill>
              </a:rPr>
              <a:t>GeneWiki</a:t>
            </a:r>
            <a:r>
              <a:rPr lang="en-US" sz="2000" dirty="0"/>
              <a:t> page. </a:t>
            </a:r>
            <a:r>
              <a:rPr lang="en-US" sz="2000" b="1" i="1" dirty="0">
                <a:solidFill>
                  <a:schemeClr val="accent1">
                    <a:lumMod val="75000"/>
                  </a:schemeClr>
                </a:solidFill>
              </a:rPr>
              <a:t>RIF</a:t>
            </a:r>
            <a:r>
              <a:rPr lang="en-US" sz="2000" dirty="0"/>
              <a:t> link to a paper on CNS plasticity.</a:t>
            </a:r>
            <a:endParaRPr lang="en-US" sz="2000" b="1" dirty="0"/>
          </a:p>
        </p:txBody>
      </p:sp>
      <p:sp>
        <p:nvSpPr>
          <p:cNvPr id="9" name="Rectangle 8">
            <a:extLst>
              <a:ext uri="{FF2B5EF4-FFF2-40B4-BE49-F238E27FC236}">
                <a16:creationId xmlns:a16="http://schemas.microsoft.com/office/drawing/2014/main" id="{BA567665-C858-D24E-B017-493975EBDCCF}"/>
              </a:ext>
            </a:extLst>
          </p:cNvPr>
          <p:cNvSpPr/>
          <p:nvPr/>
        </p:nvSpPr>
        <p:spPr>
          <a:xfrm>
            <a:off x="19404" y="12093"/>
            <a:ext cx="11128207" cy="523220"/>
          </a:xfrm>
          <a:prstGeom prst="rect">
            <a:avLst/>
          </a:prstGeom>
        </p:spPr>
        <p:txBody>
          <a:bodyPr wrap="square">
            <a:spAutoFit/>
          </a:bodyPr>
          <a:lstStyle/>
          <a:p>
            <a:r>
              <a:rPr lang="en-US" sz="2800" b="1" i="1" dirty="0">
                <a:solidFill>
                  <a:schemeClr val="accent1">
                    <a:lumMod val="75000"/>
                  </a:schemeClr>
                </a:solidFill>
              </a:rPr>
              <a:t>Relevant biology—links from GeneWiki </a:t>
            </a:r>
            <a:endParaRPr lang="en-US" sz="2000" i="1" dirty="0">
              <a:solidFill>
                <a:schemeClr val="accent1">
                  <a:lumMod val="75000"/>
                </a:schemeClr>
              </a:solidFill>
            </a:endParaRPr>
          </a:p>
        </p:txBody>
      </p:sp>
      <p:sp>
        <p:nvSpPr>
          <p:cNvPr id="11" name="Oval 10">
            <a:extLst>
              <a:ext uri="{FF2B5EF4-FFF2-40B4-BE49-F238E27FC236}">
                <a16:creationId xmlns:a16="http://schemas.microsoft.com/office/drawing/2014/main" id="{211D9B4E-5C4D-444B-AFCE-5F50A9A29BF2}"/>
              </a:ext>
            </a:extLst>
          </p:cNvPr>
          <p:cNvSpPr/>
          <p:nvPr/>
        </p:nvSpPr>
        <p:spPr>
          <a:xfrm>
            <a:off x="3065929" y="4316506"/>
            <a:ext cx="484094" cy="484094"/>
          </a:xfrm>
          <a:prstGeom prst="ellipse">
            <a:avLst/>
          </a:prstGeom>
          <a:solidFill>
            <a:srgbClr val="FF0000">
              <a:alpha val="16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Curved Connector 11">
            <a:extLst>
              <a:ext uri="{FF2B5EF4-FFF2-40B4-BE49-F238E27FC236}">
                <a16:creationId xmlns:a16="http://schemas.microsoft.com/office/drawing/2014/main" id="{F73974C7-515B-7C48-A8F6-AE71939A234B}"/>
              </a:ext>
            </a:extLst>
          </p:cNvPr>
          <p:cNvCxnSpPr>
            <a:cxnSpLocks/>
          </p:cNvCxnSpPr>
          <p:nvPr/>
        </p:nvCxnSpPr>
        <p:spPr>
          <a:xfrm flipV="1">
            <a:off x="2097741" y="1586754"/>
            <a:ext cx="4356847" cy="3603811"/>
          </a:xfrm>
          <a:prstGeom prst="curved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7F0702D0-F870-7D42-8403-5FB1D983D654}"/>
              </a:ext>
            </a:extLst>
          </p:cNvPr>
          <p:cNvPicPr>
            <a:picLocks noChangeAspect="1"/>
          </p:cNvPicPr>
          <p:nvPr/>
        </p:nvPicPr>
        <p:blipFill>
          <a:blip r:embed="rId2"/>
          <a:stretch>
            <a:fillRect/>
          </a:stretch>
        </p:blipFill>
        <p:spPr>
          <a:xfrm>
            <a:off x="-267263" y="742950"/>
            <a:ext cx="7394225" cy="5308226"/>
          </a:xfrm>
          <a:prstGeom prst="rect">
            <a:avLst/>
          </a:prstGeom>
        </p:spPr>
      </p:pic>
      <p:pic>
        <p:nvPicPr>
          <p:cNvPr id="7" name="Picture 6">
            <a:extLst>
              <a:ext uri="{FF2B5EF4-FFF2-40B4-BE49-F238E27FC236}">
                <a16:creationId xmlns:a16="http://schemas.microsoft.com/office/drawing/2014/main" id="{1B0078F9-7356-C242-B2BB-6398CF6C1FED}"/>
              </a:ext>
            </a:extLst>
          </p:cNvPr>
          <p:cNvPicPr>
            <a:picLocks noChangeAspect="1"/>
          </p:cNvPicPr>
          <p:nvPr/>
        </p:nvPicPr>
        <p:blipFill>
          <a:blip r:embed="rId3"/>
          <a:stretch>
            <a:fillRect/>
          </a:stretch>
        </p:blipFill>
        <p:spPr>
          <a:xfrm>
            <a:off x="6894537" y="794917"/>
            <a:ext cx="5154028" cy="4906635"/>
          </a:xfrm>
          <a:prstGeom prst="rect">
            <a:avLst/>
          </a:prstGeom>
        </p:spPr>
      </p:pic>
      <p:pic>
        <p:nvPicPr>
          <p:cNvPr id="14" name="Picture 13">
            <a:extLst>
              <a:ext uri="{FF2B5EF4-FFF2-40B4-BE49-F238E27FC236}">
                <a16:creationId xmlns:a16="http://schemas.microsoft.com/office/drawing/2014/main" id="{976443CD-A44D-354A-A081-C79983733E78}"/>
              </a:ext>
            </a:extLst>
          </p:cNvPr>
          <p:cNvPicPr>
            <a:picLocks noChangeAspect="1"/>
          </p:cNvPicPr>
          <p:nvPr/>
        </p:nvPicPr>
        <p:blipFill rotWithShape="1">
          <a:blip r:embed="rId4"/>
          <a:srcRect l="25600" t="19435" r="54920" b="19437"/>
          <a:stretch/>
        </p:blipFill>
        <p:spPr>
          <a:xfrm>
            <a:off x="3671046" y="2218764"/>
            <a:ext cx="1882587" cy="753036"/>
          </a:xfrm>
          <a:prstGeom prst="rect">
            <a:avLst/>
          </a:prstGeom>
        </p:spPr>
      </p:pic>
    </p:spTree>
    <p:extLst>
      <p:ext uri="{BB962C8B-B14F-4D97-AF65-F5344CB8AC3E}">
        <p14:creationId xmlns:p14="http://schemas.microsoft.com/office/powerpoint/2010/main" val="5724749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2">
            <a:extLst>
              <a:ext uri="{FF2B5EF4-FFF2-40B4-BE49-F238E27FC236}">
                <a16:creationId xmlns:a16="http://schemas.microsoft.com/office/drawing/2014/main" id="{D4AC3521-2F38-254C-B95D-A0FDA3F1C023}"/>
              </a:ext>
            </a:extLst>
          </p:cNvPr>
          <p:cNvSpPr txBox="1">
            <a:spLocks/>
          </p:cNvSpPr>
          <p:nvPr/>
        </p:nvSpPr>
        <p:spPr>
          <a:xfrm>
            <a:off x="312219" y="6348263"/>
            <a:ext cx="11219543" cy="63076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2000" b="1" dirty="0"/>
              <a:t>Slide 24</a:t>
            </a:r>
            <a:r>
              <a:rPr lang="en-US" sz="2000" dirty="0"/>
              <a:t>. Key resources</a:t>
            </a:r>
          </a:p>
        </p:txBody>
      </p:sp>
      <p:sp>
        <p:nvSpPr>
          <p:cNvPr id="11" name="Subtitle 2">
            <a:extLst>
              <a:ext uri="{FF2B5EF4-FFF2-40B4-BE49-F238E27FC236}">
                <a16:creationId xmlns:a16="http://schemas.microsoft.com/office/drawing/2014/main" id="{C5E11A4C-D492-094B-8EB1-E7B461B60D9E}"/>
              </a:ext>
            </a:extLst>
          </p:cNvPr>
          <p:cNvSpPr txBox="1">
            <a:spLocks/>
          </p:cNvSpPr>
          <p:nvPr/>
        </p:nvSpPr>
        <p:spPr>
          <a:xfrm>
            <a:off x="7619442" y="7752348"/>
            <a:ext cx="4220980" cy="175260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2000" dirty="0">
                <a:solidFill>
                  <a:srgbClr val="C00000"/>
                </a:solidFill>
              </a:rPr>
              <a:t>Known issue</a:t>
            </a:r>
            <a:r>
              <a:rPr lang="en-US" sz="2000" dirty="0"/>
              <a:t>: The ITP data sets are large (13284 rows), and loading traits into browser windows may take up to 5 minutes. Sorting all rows is equally slow. We are working toward faster display methods.</a:t>
            </a:r>
          </a:p>
        </p:txBody>
      </p:sp>
      <p:sp>
        <p:nvSpPr>
          <p:cNvPr id="20" name="Rectangle 19">
            <a:extLst>
              <a:ext uri="{FF2B5EF4-FFF2-40B4-BE49-F238E27FC236}">
                <a16:creationId xmlns:a16="http://schemas.microsoft.com/office/drawing/2014/main" id="{EA35F9C5-2AF6-7E44-BBE0-9DC7CF23C45C}"/>
              </a:ext>
            </a:extLst>
          </p:cNvPr>
          <p:cNvSpPr/>
          <p:nvPr/>
        </p:nvSpPr>
        <p:spPr>
          <a:xfrm>
            <a:off x="378758" y="147483"/>
            <a:ext cx="11434483" cy="369332"/>
          </a:xfrm>
          <a:prstGeom prst="rect">
            <a:avLst/>
          </a:prstGeom>
        </p:spPr>
        <p:txBody>
          <a:bodyPr wrap="square">
            <a:spAutoFit/>
          </a:bodyPr>
          <a:lstStyle/>
          <a:p>
            <a:r>
              <a:rPr lang="en-US" b="1" i="1">
                <a:solidFill>
                  <a:schemeClr val="accent1">
                    <a:lumMod val="75000"/>
                  </a:schemeClr>
                </a:solidFill>
              </a:rPr>
              <a:t>https://genenetwork.org/show_trait?trait_id=ENSRNOG00000023688&amp;dataset=HSNIH-Rat-IL-RSeq-0818</a:t>
            </a:r>
          </a:p>
        </p:txBody>
      </p:sp>
      <p:pic>
        <p:nvPicPr>
          <p:cNvPr id="22" name="Picture 21">
            <a:extLst>
              <a:ext uri="{FF2B5EF4-FFF2-40B4-BE49-F238E27FC236}">
                <a16:creationId xmlns:a16="http://schemas.microsoft.com/office/drawing/2014/main" id="{78320015-4824-0F44-A8DA-F4B4E35EFF3F}"/>
              </a:ext>
            </a:extLst>
          </p:cNvPr>
          <p:cNvPicPr>
            <a:picLocks noChangeAspect="1"/>
          </p:cNvPicPr>
          <p:nvPr/>
        </p:nvPicPr>
        <p:blipFill rotWithShape="1">
          <a:blip r:embed="rId2"/>
          <a:srcRect b="11818"/>
          <a:stretch/>
        </p:blipFill>
        <p:spPr>
          <a:xfrm>
            <a:off x="403411" y="536697"/>
            <a:ext cx="6225989" cy="4285631"/>
          </a:xfrm>
          <a:prstGeom prst="rect">
            <a:avLst/>
          </a:prstGeom>
        </p:spPr>
      </p:pic>
      <p:pic>
        <p:nvPicPr>
          <p:cNvPr id="24" name="Picture 23">
            <a:extLst>
              <a:ext uri="{FF2B5EF4-FFF2-40B4-BE49-F238E27FC236}">
                <a16:creationId xmlns:a16="http://schemas.microsoft.com/office/drawing/2014/main" id="{FE3E3B9F-1EC3-4745-87F4-0CFB140527DE}"/>
              </a:ext>
            </a:extLst>
          </p:cNvPr>
          <p:cNvPicPr>
            <a:picLocks noChangeAspect="1"/>
          </p:cNvPicPr>
          <p:nvPr/>
        </p:nvPicPr>
        <p:blipFill>
          <a:blip r:embed="rId3"/>
          <a:stretch>
            <a:fillRect/>
          </a:stretch>
        </p:blipFill>
        <p:spPr>
          <a:xfrm>
            <a:off x="412750" y="4895103"/>
            <a:ext cx="11366500" cy="1155700"/>
          </a:xfrm>
          <a:prstGeom prst="rect">
            <a:avLst/>
          </a:prstGeom>
        </p:spPr>
      </p:pic>
    </p:spTree>
    <p:extLst>
      <p:ext uri="{BB962C8B-B14F-4D97-AF65-F5344CB8AC3E}">
        <p14:creationId xmlns:p14="http://schemas.microsoft.com/office/powerpoint/2010/main" val="3959255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6B5112A-EAA2-3044-ADA1-6802FA28D710}"/>
              </a:ext>
            </a:extLst>
          </p:cNvPr>
          <p:cNvPicPr>
            <a:picLocks noChangeAspect="1"/>
          </p:cNvPicPr>
          <p:nvPr/>
        </p:nvPicPr>
        <p:blipFill>
          <a:blip r:embed="rId2"/>
          <a:stretch>
            <a:fillRect/>
          </a:stretch>
        </p:blipFill>
        <p:spPr>
          <a:xfrm>
            <a:off x="5821988" y="-94131"/>
            <a:ext cx="6616099" cy="4773707"/>
          </a:xfrm>
          <a:prstGeom prst="rect">
            <a:avLst/>
          </a:prstGeom>
        </p:spPr>
      </p:pic>
      <p:sp>
        <p:nvSpPr>
          <p:cNvPr id="4" name="Subtitle 2">
            <a:extLst>
              <a:ext uri="{FF2B5EF4-FFF2-40B4-BE49-F238E27FC236}">
                <a16:creationId xmlns:a16="http://schemas.microsoft.com/office/drawing/2014/main" id="{663AAA0A-7576-364F-B328-A1E722B5E474}"/>
              </a:ext>
            </a:extLst>
          </p:cNvPr>
          <p:cNvSpPr>
            <a:spLocks noGrp="1"/>
          </p:cNvSpPr>
          <p:nvPr>
            <p:ph type="subTitle" idx="1"/>
          </p:nvPr>
        </p:nvSpPr>
        <p:spPr>
          <a:xfrm>
            <a:off x="332913" y="6164504"/>
            <a:ext cx="11702205" cy="693496"/>
          </a:xfrm>
        </p:spPr>
        <p:txBody>
          <a:bodyPr>
            <a:normAutofit/>
          </a:bodyPr>
          <a:lstStyle/>
          <a:p>
            <a:pPr algn="l"/>
            <a:r>
              <a:rPr lang="en-US" sz="2000" b="1" dirty="0"/>
              <a:t>Slide 25</a:t>
            </a:r>
            <a:r>
              <a:rPr lang="en-US" sz="2000" dirty="0"/>
              <a:t>. </a:t>
            </a:r>
            <a:r>
              <a:rPr lang="en-US" sz="2000" b="1" i="1" dirty="0"/>
              <a:t>Left</a:t>
            </a:r>
            <a:r>
              <a:rPr lang="en-US" sz="2000" dirty="0"/>
              <a:t>. </a:t>
            </a:r>
            <a:r>
              <a:rPr lang="en-US" sz="2000" i="1" dirty="0"/>
              <a:t>Ttc27</a:t>
            </a:r>
            <a:r>
              <a:rPr lang="en-US" sz="2000" dirty="0"/>
              <a:t> GeneMania pages.</a:t>
            </a:r>
            <a:endParaRPr lang="en-US" sz="2000" b="1" dirty="0"/>
          </a:p>
        </p:txBody>
      </p:sp>
      <p:sp>
        <p:nvSpPr>
          <p:cNvPr id="9" name="Rectangle 8">
            <a:extLst>
              <a:ext uri="{FF2B5EF4-FFF2-40B4-BE49-F238E27FC236}">
                <a16:creationId xmlns:a16="http://schemas.microsoft.com/office/drawing/2014/main" id="{BA567665-C858-D24E-B017-493975EBDCCF}"/>
              </a:ext>
            </a:extLst>
          </p:cNvPr>
          <p:cNvSpPr/>
          <p:nvPr/>
        </p:nvSpPr>
        <p:spPr>
          <a:xfrm>
            <a:off x="19404" y="12093"/>
            <a:ext cx="11128207" cy="523220"/>
          </a:xfrm>
          <a:prstGeom prst="rect">
            <a:avLst/>
          </a:prstGeom>
        </p:spPr>
        <p:txBody>
          <a:bodyPr wrap="square">
            <a:spAutoFit/>
          </a:bodyPr>
          <a:lstStyle/>
          <a:p>
            <a:r>
              <a:rPr lang="en-US" sz="2800" b="1" i="1" dirty="0">
                <a:solidFill>
                  <a:schemeClr val="accent1">
                    <a:lumMod val="75000"/>
                  </a:schemeClr>
                </a:solidFill>
              </a:rPr>
              <a:t>Relevant biology—links from GeneWiki </a:t>
            </a:r>
            <a:endParaRPr lang="en-US" sz="2000" i="1" dirty="0">
              <a:solidFill>
                <a:schemeClr val="accent1">
                  <a:lumMod val="75000"/>
                </a:schemeClr>
              </a:solidFill>
            </a:endParaRPr>
          </a:p>
        </p:txBody>
      </p:sp>
      <p:sp>
        <p:nvSpPr>
          <p:cNvPr id="11" name="Oval 10">
            <a:extLst>
              <a:ext uri="{FF2B5EF4-FFF2-40B4-BE49-F238E27FC236}">
                <a16:creationId xmlns:a16="http://schemas.microsoft.com/office/drawing/2014/main" id="{211D9B4E-5C4D-444B-AFCE-5F50A9A29BF2}"/>
              </a:ext>
            </a:extLst>
          </p:cNvPr>
          <p:cNvSpPr/>
          <p:nvPr/>
        </p:nvSpPr>
        <p:spPr>
          <a:xfrm>
            <a:off x="3065929" y="4316506"/>
            <a:ext cx="484094" cy="484094"/>
          </a:xfrm>
          <a:prstGeom prst="ellipse">
            <a:avLst/>
          </a:prstGeom>
          <a:solidFill>
            <a:srgbClr val="FF0000">
              <a:alpha val="16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30CB4F15-289B-0340-B57B-F7C3FCE7B3CA}"/>
              </a:ext>
            </a:extLst>
          </p:cNvPr>
          <p:cNvPicPr>
            <a:picLocks noChangeAspect="1"/>
          </p:cNvPicPr>
          <p:nvPr/>
        </p:nvPicPr>
        <p:blipFill>
          <a:blip r:embed="rId3"/>
          <a:stretch>
            <a:fillRect/>
          </a:stretch>
        </p:blipFill>
        <p:spPr>
          <a:xfrm>
            <a:off x="0" y="470647"/>
            <a:ext cx="5903823" cy="5392271"/>
          </a:xfrm>
          <a:prstGeom prst="rect">
            <a:avLst/>
          </a:prstGeom>
        </p:spPr>
      </p:pic>
      <p:pic>
        <p:nvPicPr>
          <p:cNvPr id="10" name="Picture 9">
            <a:extLst>
              <a:ext uri="{FF2B5EF4-FFF2-40B4-BE49-F238E27FC236}">
                <a16:creationId xmlns:a16="http://schemas.microsoft.com/office/drawing/2014/main" id="{0FF2E36D-831C-3D4A-B1DD-B93E5F5045BD}"/>
              </a:ext>
            </a:extLst>
          </p:cNvPr>
          <p:cNvPicPr>
            <a:picLocks noChangeAspect="1"/>
          </p:cNvPicPr>
          <p:nvPr/>
        </p:nvPicPr>
        <p:blipFill>
          <a:blip r:embed="rId4"/>
          <a:stretch>
            <a:fillRect/>
          </a:stretch>
        </p:blipFill>
        <p:spPr>
          <a:xfrm>
            <a:off x="5843872" y="1159331"/>
            <a:ext cx="6608103" cy="4767937"/>
          </a:xfrm>
          <a:prstGeom prst="rect">
            <a:avLst/>
          </a:prstGeom>
        </p:spPr>
      </p:pic>
      <p:pic>
        <p:nvPicPr>
          <p:cNvPr id="14" name="Picture 13">
            <a:extLst>
              <a:ext uri="{FF2B5EF4-FFF2-40B4-BE49-F238E27FC236}">
                <a16:creationId xmlns:a16="http://schemas.microsoft.com/office/drawing/2014/main" id="{7BD6899F-6FF6-464D-9C39-7D61929D8251}"/>
              </a:ext>
            </a:extLst>
          </p:cNvPr>
          <p:cNvPicPr>
            <a:picLocks noChangeAspect="1"/>
          </p:cNvPicPr>
          <p:nvPr/>
        </p:nvPicPr>
        <p:blipFill>
          <a:blip r:embed="rId5"/>
          <a:stretch>
            <a:fillRect/>
          </a:stretch>
        </p:blipFill>
        <p:spPr>
          <a:xfrm>
            <a:off x="5821463" y="2420471"/>
            <a:ext cx="6653372" cy="4800600"/>
          </a:xfrm>
          <a:prstGeom prst="rect">
            <a:avLst/>
          </a:prstGeom>
        </p:spPr>
      </p:pic>
      <p:cxnSp>
        <p:nvCxnSpPr>
          <p:cNvPr id="19" name="Curved Connector 18">
            <a:extLst>
              <a:ext uri="{FF2B5EF4-FFF2-40B4-BE49-F238E27FC236}">
                <a16:creationId xmlns:a16="http://schemas.microsoft.com/office/drawing/2014/main" id="{33A0A177-046F-AA45-B63B-CAC988B80804}"/>
              </a:ext>
            </a:extLst>
          </p:cNvPr>
          <p:cNvCxnSpPr>
            <a:cxnSpLocks/>
          </p:cNvCxnSpPr>
          <p:nvPr/>
        </p:nvCxnSpPr>
        <p:spPr>
          <a:xfrm flipV="1">
            <a:off x="2891117" y="1559858"/>
            <a:ext cx="3980330" cy="2743201"/>
          </a:xfrm>
          <a:prstGeom prst="curved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723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2">
            <a:extLst>
              <a:ext uri="{FF2B5EF4-FFF2-40B4-BE49-F238E27FC236}">
                <a16:creationId xmlns:a16="http://schemas.microsoft.com/office/drawing/2014/main" id="{663AAA0A-7576-364F-B328-A1E722B5E474}"/>
              </a:ext>
            </a:extLst>
          </p:cNvPr>
          <p:cNvSpPr>
            <a:spLocks noGrp="1"/>
          </p:cNvSpPr>
          <p:nvPr>
            <p:ph type="subTitle" idx="1"/>
          </p:nvPr>
        </p:nvSpPr>
        <p:spPr>
          <a:xfrm>
            <a:off x="0" y="6511252"/>
            <a:ext cx="11702205" cy="693496"/>
          </a:xfrm>
        </p:spPr>
        <p:txBody>
          <a:bodyPr>
            <a:normAutofit/>
          </a:bodyPr>
          <a:lstStyle/>
          <a:p>
            <a:pPr algn="l"/>
            <a:r>
              <a:rPr lang="en-US" sz="2000" b="1" dirty="0"/>
              <a:t>Slide 26</a:t>
            </a:r>
            <a:r>
              <a:rPr lang="en-US" sz="2000" dirty="0"/>
              <a:t>. </a:t>
            </a:r>
            <a:r>
              <a:rPr lang="en-US" sz="2000" b="1" i="1" dirty="0"/>
              <a:t>Left</a:t>
            </a:r>
            <a:r>
              <a:rPr lang="en-US" sz="2000" dirty="0"/>
              <a:t>. </a:t>
            </a:r>
            <a:r>
              <a:rPr lang="en-US" sz="2000" b="1" i="1" dirty="0">
                <a:solidFill>
                  <a:schemeClr val="accent1">
                    <a:lumMod val="75000"/>
                  </a:schemeClr>
                </a:solidFill>
              </a:rPr>
              <a:t>EBI GWAS portal</a:t>
            </a:r>
            <a:r>
              <a:rPr lang="en-US" sz="2000" dirty="0"/>
              <a:t> page for </a:t>
            </a:r>
            <a:r>
              <a:rPr lang="en-US" sz="2000" b="1" i="1" dirty="0"/>
              <a:t>TTC27</a:t>
            </a:r>
          </a:p>
        </p:txBody>
      </p:sp>
      <p:sp>
        <p:nvSpPr>
          <p:cNvPr id="9" name="Rectangle 8">
            <a:extLst>
              <a:ext uri="{FF2B5EF4-FFF2-40B4-BE49-F238E27FC236}">
                <a16:creationId xmlns:a16="http://schemas.microsoft.com/office/drawing/2014/main" id="{BA567665-C858-D24E-B017-493975EBDCCF}"/>
              </a:ext>
            </a:extLst>
          </p:cNvPr>
          <p:cNvSpPr/>
          <p:nvPr/>
        </p:nvSpPr>
        <p:spPr>
          <a:xfrm>
            <a:off x="19404" y="12093"/>
            <a:ext cx="11128207" cy="523220"/>
          </a:xfrm>
          <a:prstGeom prst="rect">
            <a:avLst/>
          </a:prstGeom>
        </p:spPr>
        <p:txBody>
          <a:bodyPr wrap="square">
            <a:spAutoFit/>
          </a:bodyPr>
          <a:lstStyle/>
          <a:p>
            <a:r>
              <a:rPr lang="en-US" sz="2800" b="1" i="1" dirty="0">
                <a:solidFill>
                  <a:schemeClr val="accent1">
                    <a:lumMod val="75000"/>
                  </a:schemeClr>
                </a:solidFill>
              </a:rPr>
              <a:t>Links to EBI GWAS (for </a:t>
            </a:r>
            <a:r>
              <a:rPr lang="en-US" sz="2800" b="1" dirty="0">
                <a:solidFill>
                  <a:schemeClr val="accent1">
                    <a:lumMod val="75000"/>
                  </a:schemeClr>
                </a:solidFill>
              </a:rPr>
              <a:t>TTC27</a:t>
            </a:r>
            <a:r>
              <a:rPr lang="en-US" sz="2800" b="1" i="1" dirty="0">
                <a:solidFill>
                  <a:schemeClr val="accent1">
                    <a:lumMod val="75000"/>
                  </a:schemeClr>
                </a:solidFill>
              </a:rPr>
              <a:t>) </a:t>
            </a:r>
            <a:endParaRPr lang="en-US" sz="2000" i="1" dirty="0">
              <a:solidFill>
                <a:schemeClr val="accent1">
                  <a:lumMod val="75000"/>
                </a:schemeClr>
              </a:solidFill>
            </a:endParaRPr>
          </a:p>
        </p:txBody>
      </p:sp>
      <p:pic>
        <p:nvPicPr>
          <p:cNvPr id="13" name="Picture 12">
            <a:extLst>
              <a:ext uri="{FF2B5EF4-FFF2-40B4-BE49-F238E27FC236}">
                <a16:creationId xmlns:a16="http://schemas.microsoft.com/office/drawing/2014/main" id="{231CD4CC-DF28-094C-8F09-14B3344809C9}"/>
              </a:ext>
            </a:extLst>
          </p:cNvPr>
          <p:cNvPicPr>
            <a:picLocks noChangeAspect="1"/>
          </p:cNvPicPr>
          <p:nvPr/>
        </p:nvPicPr>
        <p:blipFill rotWithShape="1">
          <a:blip r:embed="rId2"/>
          <a:srcRect l="3551" t="3226" r="3792" b="7098"/>
          <a:stretch/>
        </p:blipFill>
        <p:spPr>
          <a:xfrm>
            <a:off x="121024" y="457200"/>
            <a:ext cx="9197788" cy="5916706"/>
          </a:xfrm>
          <a:prstGeom prst="rect">
            <a:avLst/>
          </a:prstGeom>
        </p:spPr>
      </p:pic>
    </p:spTree>
    <p:extLst>
      <p:ext uri="{BB962C8B-B14F-4D97-AF65-F5344CB8AC3E}">
        <p14:creationId xmlns:p14="http://schemas.microsoft.com/office/powerpoint/2010/main" val="33298349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2">
            <a:extLst>
              <a:ext uri="{FF2B5EF4-FFF2-40B4-BE49-F238E27FC236}">
                <a16:creationId xmlns:a16="http://schemas.microsoft.com/office/drawing/2014/main" id="{663AAA0A-7576-364F-B328-A1E722B5E474}"/>
              </a:ext>
            </a:extLst>
          </p:cNvPr>
          <p:cNvSpPr>
            <a:spLocks noGrp="1"/>
          </p:cNvSpPr>
          <p:nvPr>
            <p:ph type="subTitle" idx="1"/>
          </p:nvPr>
        </p:nvSpPr>
        <p:spPr>
          <a:xfrm>
            <a:off x="0" y="6511252"/>
            <a:ext cx="11702205" cy="693496"/>
          </a:xfrm>
        </p:spPr>
        <p:txBody>
          <a:bodyPr>
            <a:normAutofit/>
          </a:bodyPr>
          <a:lstStyle/>
          <a:p>
            <a:pPr algn="l"/>
            <a:r>
              <a:rPr lang="en-US" sz="2000" b="1" dirty="0"/>
              <a:t>Slide 27</a:t>
            </a:r>
            <a:r>
              <a:rPr lang="en-US" sz="2000" dirty="0"/>
              <a:t>. </a:t>
            </a:r>
            <a:r>
              <a:rPr lang="en-US" sz="2000" b="1" i="1" dirty="0"/>
              <a:t>Left</a:t>
            </a:r>
            <a:r>
              <a:rPr lang="en-US" sz="2000" dirty="0"/>
              <a:t>. </a:t>
            </a:r>
            <a:r>
              <a:rPr lang="en-US" sz="2000" b="1" i="1" dirty="0">
                <a:solidFill>
                  <a:schemeClr val="accent1">
                    <a:lumMod val="75000"/>
                  </a:schemeClr>
                </a:solidFill>
              </a:rPr>
              <a:t>http://pheweb.sph.umich.edu/gene/TTC27</a:t>
            </a:r>
            <a:endParaRPr lang="en-US" sz="2000" b="1" dirty="0"/>
          </a:p>
        </p:txBody>
      </p:sp>
      <p:sp>
        <p:nvSpPr>
          <p:cNvPr id="9" name="Rectangle 8">
            <a:extLst>
              <a:ext uri="{FF2B5EF4-FFF2-40B4-BE49-F238E27FC236}">
                <a16:creationId xmlns:a16="http://schemas.microsoft.com/office/drawing/2014/main" id="{BA567665-C858-D24E-B017-493975EBDCCF}"/>
              </a:ext>
            </a:extLst>
          </p:cNvPr>
          <p:cNvSpPr/>
          <p:nvPr/>
        </p:nvSpPr>
        <p:spPr>
          <a:xfrm>
            <a:off x="19404" y="12093"/>
            <a:ext cx="11128207" cy="523220"/>
          </a:xfrm>
          <a:prstGeom prst="rect">
            <a:avLst/>
          </a:prstGeom>
        </p:spPr>
        <p:txBody>
          <a:bodyPr wrap="square">
            <a:spAutoFit/>
          </a:bodyPr>
          <a:lstStyle/>
          <a:p>
            <a:r>
              <a:rPr lang="en-US" sz="2800" b="1" i="1" dirty="0">
                <a:solidFill>
                  <a:schemeClr val="accent1">
                    <a:lumMod val="75000"/>
                  </a:schemeClr>
                </a:solidFill>
              </a:rPr>
              <a:t>Links to PheWAS (for </a:t>
            </a:r>
            <a:r>
              <a:rPr lang="en-US" sz="2800" b="1" dirty="0">
                <a:solidFill>
                  <a:schemeClr val="accent1">
                    <a:lumMod val="75000"/>
                  </a:schemeClr>
                </a:solidFill>
              </a:rPr>
              <a:t>TTC27</a:t>
            </a:r>
            <a:r>
              <a:rPr lang="en-US" sz="2800" b="1" i="1" dirty="0">
                <a:solidFill>
                  <a:schemeClr val="accent1">
                    <a:lumMod val="75000"/>
                  </a:schemeClr>
                </a:solidFill>
              </a:rPr>
              <a:t>) </a:t>
            </a:r>
            <a:endParaRPr lang="en-US" sz="2000" i="1" dirty="0">
              <a:solidFill>
                <a:schemeClr val="accent1">
                  <a:lumMod val="75000"/>
                </a:schemeClr>
              </a:solidFill>
            </a:endParaRPr>
          </a:p>
        </p:txBody>
      </p:sp>
      <p:pic>
        <p:nvPicPr>
          <p:cNvPr id="6" name="Picture 5">
            <a:extLst>
              <a:ext uri="{FF2B5EF4-FFF2-40B4-BE49-F238E27FC236}">
                <a16:creationId xmlns:a16="http://schemas.microsoft.com/office/drawing/2014/main" id="{89D3AD13-1E85-EF41-9308-B3442639C70A}"/>
              </a:ext>
            </a:extLst>
          </p:cNvPr>
          <p:cNvPicPr>
            <a:picLocks noChangeAspect="1"/>
          </p:cNvPicPr>
          <p:nvPr/>
        </p:nvPicPr>
        <p:blipFill>
          <a:blip r:embed="rId2"/>
          <a:stretch>
            <a:fillRect/>
          </a:stretch>
        </p:blipFill>
        <p:spPr>
          <a:xfrm>
            <a:off x="188260" y="511202"/>
            <a:ext cx="8095128" cy="6064195"/>
          </a:xfrm>
          <a:prstGeom prst="rect">
            <a:avLst/>
          </a:prstGeom>
        </p:spPr>
      </p:pic>
    </p:spTree>
    <p:extLst>
      <p:ext uri="{BB962C8B-B14F-4D97-AF65-F5344CB8AC3E}">
        <p14:creationId xmlns:p14="http://schemas.microsoft.com/office/powerpoint/2010/main" val="22566588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2">
            <a:extLst>
              <a:ext uri="{FF2B5EF4-FFF2-40B4-BE49-F238E27FC236}">
                <a16:creationId xmlns:a16="http://schemas.microsoft.com/office/drawing/2014/main" id="{663AAA0A-7576-364F-B328-A1E722B5E474}"/>
              </a:ext>
            </a:extLst>
          </p:cNvPr>
          <p:cNvSpPr>
            <a:spLocks noGrp="1"/>
          </p:cNvSpPr>
          <p:nvPr>
            <p:ph type="subTitle" idx="1"/>
          </p:nvPr>
        </p:nvSpPr>
        <p:spPr>
          <a:xfrm>
            <a:off x="244897" y="6406551"/>
            <a:ext cx="11702205" cy="451449"/>
          </a:xfrm>
        </p:spPr>
        <p:txBody>
          <a:bodyPr>
            <a:normAutofit/>
          </a:bodyPr>
          <a:lstStyle/>
          <a:p>
            <a:pPr algn="l"/>
            <a:r>
              <a:rPr lang="en-US" sz="2000" b="1" dirty="0"/>
              <a:t>Slide 28</a:t>
            </a:r>
            <a:r>
              <a:rPr lang="en-US" sz="2000" dirty="0"/>
              <a:t>. </a:t>
            </a:r>
            <a:r>
              <a:rPr lang="en-US" sz="2000" b="1" i="1" dirty="0"/>
              <a:t>Left</a:t>
            </a:r>
            <a:r>
              <a:rPr lang="en-US" sz="2000" dirty="0"/>
              <a:t>. </a:t>
            </a:r>
            <a:r>
              <a:rPr lang="en-US" sz="2000" b="1" i="1" dirty="0">
                <a:solidFill>
                  <a:schemeClr val="accent1">
                    <a:lumMod val="75000"/>
                  </a:schemeClr>
                </a:solidFill>
              </a:rPr>
              <a:t>GTExPortal</a:t>
            </a:r>
            <a:r>
              <a:rPr lang="en-US" sz="2000" dirty="0"/>
              <a:t> page of </a:t>
            </a:r>
            <a:r>
              <a:rPr lang="en-US" sz="2000" b="1" i="1" dirty="0"/>
              <a:t>TTC27</a:t>
            </a:r>
            <a:r>
              <a:rPr lang="en-US" sz="2000" dirty="0"/>
              <a:t> </a:t>
            </a:r>
            <a:endParaRPr lang="en-US" sz="2000" b="1" dirty="0"/>
          </a:p>
        </p:txBody>
      </p:sp>
      <p:sp>
        <p:nvSpPr>
          <p:cNvPr id="9" name="Rectangle 8">
            <a:extLst>
              <a:ext uri="{FF2B5EF4-FFF2-40B4-BE49-F238E27FC236}">
                <a16:creationId xmlns:a16="http://schemas.microsoft.com/office/drawing/2014/main" id="{BA567665-C858-D24E-B017-493975EBDCCF}"/>
              </a:ext>
            </a:extLst>
          </p:cNvPr>
          <p:cNvSpPr/>
          <p:nvPr/>
        </p:nvSpPr>
        <p:spPr>
          <a:xfrm>
            <a:off x="19404" y="12093"/>
            <a:ext cx="11128207" cy="523220"/>
          </a:xfrm>
          <a:prstGeom prst="rect">
            <a:avLst/>
          </a:prstGeom>
        </p:spPr>
        <p:txBody>
          <a:bodyPr wrap="square">
            <a:spAutoFit/>
          </a:bodyPr>
          <a:lstStyle/>
          <a:p>
            <a:r>
              <a:rPr lang="en-US" sz="2800" b="1" i="1" dirty="0">
                <a:solidFill>
                  <a:schemeClr val="accent1">
                    <a:lumMod val="75000"/>
                  </a:schemeClr>
                </a:solidFill>
              </a:rPr>
              <a:t>Links to GTExPortal.org</a:t>
            </a:r>
            <a:endParaRPr lang="en-US" sz="2000" i="1" dirty="0">
              <a:solidFill>
                <a:schemeClr val="accent1">
                  <a:lumMod val="75000"/>
                </a:schemeClr>
              </a:solidFill>
            </a:endParaRPr>
          </a:p>
        </p:txBody>
      </p:sp>
      <p:pic>
        <p:nvPicPr>
          <p:cNvPr id="8" name="Picture 7">
            <a:extLst>
              <a:ext uri="{FF2B5EF4-FFF2-40B4-BE49-F238E27FC236}">
                <a16:creationId xmlns:a16="http://schemas.microsoft.com/office/drawing/2014/main" id="{D8D30791-3E17-DD4D-8E40-A50BF6677EAF}"/>
              </a:ext>
            </a:extLst>
          </p:cNvPr>
          <p:cNvPicPr>
            <a:picLocks noChangeAspect="1"/>
          </p:cNvPicPr>
          <p:nvPr/>
        </p:nvPicPr>
        <p:blipFill>
          <a:blip r:embed="rId2"/>
          <a:stretch>
            <a:fillRect/>
          </a:stretch>
        </p:blipFill>
        <p:spPr>
          <a:xfrm>
            <a:off x="164482" y="484094"/>
            <a:ext cx="8522318" cy="5824664"/>
          </a:xfrm>
          <a:prstGeom prst="rect">
            <a:avLst/>
          </a:prstGeom>
        </p:spPr>
      </p:pic>
    </p:spTree>
    <p:extLst>
      <p:ext uri="{BB962C8B-B14F-4D97-AF65-F5344CB8AC3E}">
        <p14:creationId xmlns:p14="http://schemas.microsoft.com/office/powerpoint/2010/main" val="36594233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2">
            <a:extLst>
              <a:ext uri="{FF2B5EF4-FFF2-40B4-BE49-F238E27FC236}">
                <a16:creationId xmlns:a16="http://schemas.microsoft.com/office/drawing/2014/main" id="{D4AC3521-2F38-254C-B95D-A0FDA3F1C023}"/>
              </a:ext>
            </a:extLst>
          </p:cNvPr>
          <p:cNvSpPr txBox="1">
            <a:spLocks/>
          </p:cNvSpPr>
          <p:nvPr/>
        </p:nvSpPr>
        <p:spPr>
          <a:xfrm>
            <a:off x="312219" y="6348263"/>
            <a:ext cx="5783781" cy="63076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2000" b="1" dirty="0"/>
              <a:t>Slide 29</a:t>
            </a:r>
            <a:r>
              <a:rPr lang="en-US" sz="2000" dirty="0"/>
              <a:t>. Summary</a:t>
            </a:r>
          </a:p>
        </p:txBody>
      </p:sp>
      <p:sp>
        <p:nvSpPr>
          <p:cNvPr id="11" name="Subtitle 2">
            <a:extLst>
              <a:ext uri="{FF2B5EF4-FFF2-40B4-BE49-F238E27FC236}">
                <a16:creationId xmlns:a16="http://schemas.microsoft.com/office/drawing/2014/main" id="{C5E11A4C-D492-094B-8EB1-E7B461B60D9E}"/>
              </a:ext>
            </a:extLst>
          </p:cNvPr>
          <p:cNvSpPr txBox="1">
            <a:spLocks/>
          </p:cNvSpPr>
          <p:nvPr/>
        </p:nvSpPr>
        <p:spPr>
          <a:xfrm>
            <a:off x="7619442" y="7752348"/>
            <a:ext cx="4220980" cy="175260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2000" dirty="0">
                <a:solidFill>
                  <a:srgbClr val="C00000"/>
                </a:solidFill>
              </a:rPr>
              <a:t>Known issue</a:t>
            </a:r>
            <a:r>
              <a:rPr lang="en-US" sz="2000" dirty="0"/>
              <a:t>: The ITP data sets are large (13284 rows), and loading traits into browser windows may take up to 5 minutes. Sorting all rows is equally slow. We are working toward faster display methods.</a:t>
            </a:r>
          </a:p>
        </p:txBody>
      </p:sp>
      <p:sp>
        <p:nvSpPr>
          <p:cNvPr id="12" name="Rectangle 11">
            <a:extLst>
              <a:ext uri="{FF2B5EF4-FFF2-40B4-BE49-F238E27FC236}">
                <a16:creationId xmlns:a16="http://schemas.microsoft.com/office/drawing/2014/main" id="{F2BF105F-D24F-9F46-A068-B991257454CB}"/>
              </a:ext>
            </a:extLst>
          </p:cNvPr>
          <p:cNvSpPr/>
          <p:nvPr/>
        </p:nvSpPr>
        <p:spPr>
          <a:xfrm>
            <a:off x="19405" y="12093"/>
            <a:ext cx="5614914" cy="523220"/>
          </a:xfrm>
          <a:prstGeom prst="rect">
            <a:avLst/>
          </a:prstGeom>
        </p:spPr>
        <p:txBody>
          <a:bodyPr wrap="square">
            <a:spAutoFit/>
          </a:bodyPr>
          <a:lstStyle/>
          <a:p>
            <a:r>
              <a:rPr lang="en-US" sz="2800" b="1" i="1" dirty="0">
                <a:solidFill>
                  <a:schemeClr val="accent1">
                    <a:lumMod val="75000"/>
                  </a:schemeClr>
                </a:solidFill>
              </a:rPr>
              <a:t>Summary comments</a:t>
            </a:r>
            <a:endParaRPr lang="en-US" sz="2000" i="1" dirty="0">
              <a:solidFill>
                <a:schemeClr val="accent1">
                  <a:lumMod val="75000"/>
                </a:schemeClr>
              </a:solidFill>
            </a:endParaRPr>
          </a:p>
        </p:txBody>
      </p:sp>
      <p:sp>
        <p:nvSpPr>
          <p:cNvPr id="14" name="TextBox 13">
            <a:extLst>
              <a:ext uri="{FF2B5EF4-FFF2-40B4-BE49-F238E27FC236}">
                <a16:creationId xmlns:a16="http://schemas.microsoft.com/office/drawing/2014/main" id="{6CE7D335-96AC-5441-959B-BE8E06AE5CA2}"/>
              </a:ext>
            </a:extLst>
          </p:cNvPr>
          <p:cNvSpPr txBox="1"/>
          <p:nvPr/>
        </p:nvSpPr>
        <p:spPr>
          <a:xfrm>
            <a:off x="5794318" y="278367"/>
            <a:ext cx="340158" cy="461665"/>
          </a:xfrm>
          <a:prstGeom prst="rect">
            <a:avLst/>
          </a:prstGeom>
          <a:noFill/>
        </p:spPr>
        <p:txBody>
          <a:bodyPr wrap="none" rtlCol="0">
            <a:spAutoFit/>
          </a:bodyPr>
          <a:lstStyle/>
          <a:p>
            <a:r>
              <a:rPr lang="en-US" sz="2400" b="1" dirty="0"/>
              <a:t>1</a:t>
            </a:r>
          </a:p>
        </p:txBody>
      </p:sp>
      <p:sp>
        <p:nvSpPr>
          <p:cNvPr id="15" name="Rectangle 14">
            <a:extLst>
              <a:ext uri="{FF2B5EF4-FFF2-40B4-BE49-F238E27FC236}">
                <a16:creationId xmlns:a16="http://schemas.microsoft.com/office/drawing/2014/main" id="{4E5CBCDF-40F4-6141-AC80-FB48EAFF1BF3}"/>
              </a:ext>
            </a:extLst>
          </p:cNvPr>
          <p:cNvSpPr/>
          <p:nvPr/>
        </p:nvSpPr>
        <p:spPr>
          <a:xfrm>
            <a:off x="6207149" y="296933"/>
            <a:ext cx="5702463" cy="3008516"/>
          </a:xfrm>
          <a:prstGeom prst="rect">
            <a:avLst/>
          </a:prstGeom>
        </p:spPr>
        <p:txBody>
          <a:bodyPr wrap="square">
            <a:spAutoFit/>
          </a:bodyPr>
          <a:lstStyle/>
          <a:p>
            <a:r>
              <a:rPr lang="en-US" sz="2000" dirty="0"/>
              <a:t>Quick review of rat, mouse and human molecular, SUD, and behavioral data in </a:t>
            </a:r>
            <a:r>
              <a:rPr lang="en-US" sz="2000" dirty="0">
                <a:hlinkClick r:id="rId2"/>
              </a:rPr>
              <a:t>GeneNetwork.org</a:t>
            </a:r>
            <a:endParaRPr lang="en-US" sz="2000" dirty="0"/>
          </a:p>
          <a:p>
            <a:endParaRPr lang="en-US" sz="1000" dirty="0"/>
          </a:p>
          <a:p>
            <a:r>
              <a:rPr lang="en-US" sz="2000" dirty="0"/>
              <a:t>How to use </a:t>
            </a:r>
            <a:r>
              <a:rPr lang="en-US" sz="2000" dirty="0" err="1"/>
              <a:t>GeneNetwork</a:t>
            </a:r>
            <a:r>
              <a:rPr lang="en-US" sz="2000" dirty="0"/>
              <a:t> to </a:t>
            </a:r>
            <a:r>
              <a:rPr lang="en-US" sz="2000" dirty="0">
                <a:solidFill>
                  <a:srgbClr val="C00000"/>
                </a:solidFill>
              </a:rPr>
              <a:t>review and edit trait</a:t>
            </a:r>
            <a:r>
              <a:rPr lang="en-US" sz="2000" dirty="0"/>
              <a:t> data </a:t>
            </a:r>
          </a:p>
          <a:p>
            <a:endParaRPr lang="en-US" sz="1100" dirty="0"/>
          </a:p>
          <a:p>
            <a:r>
              <a:rPr lang="en-US" sz="2000" dirty="0"/>
              <a:t>How to </a:t>
            </a:r>
            <a:r>
              <a:rPr lang="en-US" sz="2000" dirty="0">
                <a:solidFill>
                  <a:srgbClr val="C00000"/>
                </a:solidFill>
              </a:rPr>
              <a:t>map QTLs</a:t>
            </a:r>
            <a:r>
              <a:rPr lang="en-US" sz="2000" dirty="0"/>
              <a:t> </a:t>
            </a:r>
          </a:p>
          <a:p>
            <a:endParaRPr lang="en-US" sz="1050" dirty="0"/>
          </a:p>
          <a:p>
            <a:r>
              <a:rPr lang="en-US" sz="2000" dirty="0"/>
              <a:t>How to </a:t>
            </a:r>
            <a:r>
              <a:rPr lang="en-US" sz="2000" dirty="0">
                <a:solidFill>
                  <a:srgbClr val="C00000"/>
                </a:solidFill>
              </a:rPr>
              <a:t>evaluate and rank</a:t>
            </a:r>
            <a:r>
              <a:rPr lang="en-US" sz="2000" dirty="0"/>
              <a:t> candidate genes (at least some qualitative methods) </a:t>
            </a:r>
            <a:endParaRPr lang="en-US" dirty="0"/>
          </a:p>
          <a:p>
            <a:r>
              <a:rPr lang="en-US" dirty="0"/>
              <a:t> </a:t>
            </a:r>
          </a:p>
        </p:txBody>
      </p:sp>
      <p:sp>
        <p:nvSpPr>
          <p:cNvPr id="16" name="TextBox 15">
            <a:extLst>
              <a:ext uri="{FF2B5EF4-FFF2-40B4-BE49-F238E27FC236}">
                <a16:creationId xmlns:a16="http://schemas.microsoft.com/office/drawing/2014/main" id="{DB4D7B0A-68F6-1B4B-A100-364C1166A4F4}"/>
              </a:ext>
            </a:extLst>
          </p:cNvPr>
          <p:cNvSpPr txBox="1"/>
          <p:nvPr/>
        </p:nvSpPr>
        <p:spPr>
          <a:xfrm>
            <a:off x="5785638" y="1018370"/>
            <a:ext cx="340158" cy="507832"/>
          </a:xfrm>
          <a:prstGeom prst="rect">
            <a:avLst/>
          </a:prstGeom>
          <a:noFill/>
        </p:spPr>
        <p:txBody>
          <a:bodyPr wrap="none" rtlCol="0">
            <a:noAutofit/>
          </a:bodyPr>
          <a:lstStyle/>
          <a:p>
            <a:r>
              <a:rPr lang="en-US" sz="2400" b="1" dirty="0"/>
              <a:t>2</a:t>
            </a:r>
          </a:p>
        </p:txBody>
      </p:sp>
      <p:sp>
        <p:nvSpPr>
          <p:cNvPr id="17" name="TextBox 16">
            <a:extLst>
              <a:ext uri="{FF2B5EF4-FFF2-40B4-BE49-F238E27FC236}">
                <a16:creationId xmlns:a16="http://schemas.microsoft.com/office/drawing/2014/main" id="{2CC31BE3-1C25-7B40-91EE-018D6668ACF8}"/>
              </a:ext>
            </a:extLst>
          </p:cNvPr>
          <p:cNvSpPr txBox="1"/>
          <p:nvPr/>
        </p:nvSpPr>
        <p:spPr>
          <a:xfrm>
            <a:off x="5800166" y="1788460"/>
            <a:ext cx="340158" cy="678161"/>
          </a:xfrm>
          <a:prstGeom prst="rect">
            <a:avLst/>
          </a:prstGeom>
          <a:noFill/>
        </p:spPr>
        <p:txBody>
          <a:bodyPr wrap="none" rtlCol="0">
            <a:noAutofit/>
          </a:bodyPr>
          <a:lstStyle/>
          <a:p>
            <a:r>
              <a:rPr lang="en-US" sz="2400" b="1" dirty="0"/>
              <a:t>3</a:t>
            </a:r>
          </a:p>
        </p:txBody>
      </p:sp>
      <p:sp>
        <p:nvSpPr>
          <p:cNvPr id="18" name="TextBox 17">
            <a:extLst>
              <a:ext uri="{FF2B5EF4-FFF2-40B4-BE49-F238E27FC236}">
                <a16:creationId xmlns:a16="http://schemas.microsoft.com/office/drawing/2014/main" id="{D1A07F28-4AE3-7E44-A78D-E5534702353B}"/>
              </a:ext>
            </a:extLst>
          </p:cNvPr>
          <p:cNvSpPr txBox="1"/>
          <p:nvPr/>
        </p:nvSpPr>
        <p:spPr>
          <a:xfrm>
            <a:off x="5813613" y="2294964"/>
            <a:ext cx="340158" cy="678161"/>
          </a:xfrm>
          <a:prstGeom prst="rect">
            <a:avLst/>
          </a:prstGeom>
          <a:noFill/>
        </p:spPr>
        <p:txBody>
          <a:bodyPr wrap="none" rtlCol="0">
            <a:noAutofit/>
          </a:bodyPr>
          <a:lstStyle/>
          <a:p>
            <a:r>
              <a:rPr lang="en-US" sz="2400" b="1" dirty="0"/>
              <a:t>4</a:t>
            </a:r>
          </a:p>
        </p:txBody>
      </p:sp>
      <p:pic>
        <p:nvPicPr>
          <p:cNvPr id="19" name="Picture 18">
            <a:extLst>
              <a:ext uri="{FF2B5EF4-FFF2-40B4-BE49-F238E27FC236}">
                <a16:creationId xmlns:a16="http://schemas.microsoft.com/office/drawing/2014/main" id="{447379D6-9F18-AA40-8E12-25704020420F}"/>
              </a:ext>
            </a:extLst>
          </p:cNvPr>
          <p:cNvPicPr>
            <a:picLocks noChangeAspect="1"/>
          </p:cNvPicPr>
          <p:nvPr/>
        </p:nvPicPr>
        <p:blipFill>
          <a:blip r:embed="rId3"/>
          <a:stretch>
            <a:fillRect/>
          </a:stretch>
        </p:blipFill>
        <p:spPr>
          <a:xfrm>
            <a:off x="6096000" y="3412377"/>
            <a:ext cx="4437553" cy="3284258"/>
          </a:xfrm>
          <a:prstGeom prst="rect">
            <a:avLst/>
          </a:prstGeom>
        </p:spPr>
      </p:pic>
      <p:pic>
        <p:nvPicPr>
          <p:cNvPr id="3" name="Picture 2">
            <a:extLst>
              <a:ext uri="{FF2B5EF4-FFF2-40B4-BE49-F238E27FC236}">
                <a16:creationId xmlns:a16="http://schemas.microsoft.com/office/drawing/2014/main" id="{691584BB-7239-C443-9D3D-DBD7B3333554}"/>
              </a:ext>
            </a:extLst>
          </p:cNvPr>
          <p:cNvPicPr>
            <a:picLocks noChangeAspect="1"/>
          </p:cNvPicPr>
          <p:nvPr/>
        </p:nvPicPr>
        <p:blipFill>
          <a:blip r:embed="rId4"/>
          <a:stretch>
            <a:fillRect/>
          </a:stretch>
        </p:blipFill>
        <p:spPr>
          <a:xfrm>
            <a:off x="180332" y="3966882"/>
            <a:ext cx="2374609" cy="2099526"/>
          </a:xfrm>
          <a:prstGeom prst="rect">
            <a:avLst/>
          </a:prstGeom>
        </p:spPr>
      </p:pic>
      <p:sp>
        <p:nvSpPr>
          <p:cNvPr id="4" name="Rectangle 3">
            <a:extLst>
              <a:ext uri="{FF2B5EF4-FFF2-40B4-BE49-F238E27FC236}">
                <a16:creationId xmlns:a16="http://schemas.microsoft.com/office/drawing/2014/main" id="{9397A173-8D8F-6248-A072-CB6EB5ED5314}"/>
              </a:ext>
            </a:extLst>
          </p:cNvPr>
          <p:cNvSpPr/>
          <p:nvPr/>
        </p:nvSpPr>
        <p:spPr>
          <a:xfrm>
            <a:off x="197225" y="5996953"/>
            <a:ext cx="4953000" cy="369332"/>
          </a:xfrm>
          <a:prstGeom prst="rect">
            <a:avLst/>
          </a:prstGeom>
        </p:spPr>
        <p:txBody>
          <a:bodyPr wrap="square">
            <a:spAutoFit/>
          </a:bodyPr>
          <a:lstStyle/>
          <a:p>
            <a:r>
              <a:rPr lang="en-US" sz="1400">
                <a:latin typeface="AdvP40319B"/>
              </a:rPr>
              <a:t>Functionally enigmatic genes: A case study of the brain ignorome</a:t>
            </a:r>
            <a:r>
              <a:rPr lang="en-US">
                <a:latin typeface="AdvP40319B"/>
              </a:rPr>
              <a:t> </a:t>
            </a:r>
            <a:endParaRPr lang="en-US"/>
          </a:p>
        </p:txBody>
      </p:sp>
      <p:sp>
        <p:nvSpPr>
          <p:cNvPr id="25" name="Rectangle 24">
            <a:extLst>
              <a:ext uri="{FF2B5EF4-FFF2-40B4-BE49-F238E27FC236}">
                <a16:creationId xmlns:a16="http://schemas.microsoft.com/office/drawing/2014/main" id="{93510874-9783-9942-A77A-4760F114C136}"/>
              </a:ext>
            </a:extLst>
          </p:cNvPr>
          <p:cNvSpPr/>
          <p:nvPr/>
        </p:nvSpPr>
        <p:spPr>
          <a:xfrm>
            <a:off x="152400" y="385483"/>
            <a:ext cx="5702463" cy="3931846"/>
          </a:xfrm>
          <a:prstGeom prst="rect">
            <a:avLst/>
          </a:prstGeom>
        </p:spPr>
        <p:txBody>
          <a:bodyPr wrap="square">
            <a:spAutoFit/>
          </a:bodyPr>
          <a:lstStyle/>
          <a:p>
            <a:r>
              <a:rPr lang="en-US" sz="2000" dirty="0"/>
              <a:t>1. Please send me bug reports or suggestions for improvements or additions</a:t>
            </a:r>
          </a:p>
          <a:p>
            <a:endParaRPr lang="en-US" sz="1000" dirty="0"/>
          </a:p>
          <a:p>
            <a:r>
              <a:rPr lang="en-US" sz="2000" dirty="0"/>
              <a:t>2. Please contact me if you have data sets and projects that might be suitable for entry into GeneNetwork (human, rat, mouse, drosophila....)</a:t>
            </a:r>
          </a:p>
          <a:p>
            <a:endParaRPr lang="en-US" sz="1100" dirty="0"/>
          </a:p>
          <a:p>
            <a:r>
              <a:rPr lang="en-US" sz="2000" dirty="0"/>
              <a:t>3. Candidate gene evaluation really needs an AI system with tunable parameters</a:t>
            </a:r>
          </a:p>
          <a:p>
            <a:endParaRPr lang="en-US" sz="1050" dirty="0"/>
          </a:p>
          <a:p>
            <a:r>
              <a:rPr lang="en-US" sz="2000" dirty="0"/>
              <a:t>4. We are still comparatively ignorant about the functions of most genes and their many variants and isoforms</a:t>
            </a:r>
          </a:p>
          <a:p>
            <a:r>
              <a:rPr lang="en-US" dirty="0"/>
              <a:t> </a:t>
            </a:r>
          </a:p>
        </p:txBody>
      </p:sp>
      <p:sp>
        <p:nvSpPr>
          <p:cNvPr id="5" name="Rectangle 4">
            <a:extLst>
              <a:ext uri="{FF2B5EF4-FFF2-40B4-BE49-F238E27FC236}">
                <a16:creationId xmlns:a16="http://schemas.microsoft.com/office/drawing/2014/main" id="{EF7EB64D-F7B1-114D-BA9B-217453DCA82F}"/>
              </a:ext>
            </a:extLst>
          </p:cNvPr>
          <p:cNvSpPr/>
          <p:nvPr/>
        </p:nvSpPr>
        <p:spPr>
          <a:xfrm>
            <a:off x="3107141" y="4010816"/>
            <a:ext cx="2554072" cy="1661993"/>
          </a:xfrm>
          <a:prstGeom prst="rect">
            <a:avLst/>
          </a:prstGeom>
        </p:spPr>
        <p:txBody>
          <a:bodyPr wrap="square">
            <a:spAutoFit/>
          </a:bodyPr>
          <a:lstStyle/>
          <a:p>
            <a:r>
              <a:rPr lang="en-US" b="1" dirty="0"/>
              <a:t>Not covered yet—should be full talk</a:t>
            </a:r>
          </a:p>
          <a:p>
            <a:endParaRPr lang="en-US" sz="1000" dirty="0"/>
          </a:p>
          <a:p>
            <a:r>
              <a:rPr lang="en-US" dirty="0"/>
              <a:t>Sequence analysis of gene variants and eQTLs within loci.</a:t>
            </a:r>
          </a:p>
        </p:txBody>
      </p:sp>
    </p:spTree>
    <p:extLst>
      <p:ext uri="{BB962C8B-B14F-4D97-AF65-F5344CB8AC3E}">
        <p14:creationId xmlns:p14="http://schemas.microsoft.com/office/powerpoint/2010/main" val="35933652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Picture 41">
            <a:extLst>
              <a:ext uri="{FF2B5EF4-FFF2-40B4-BE49-F238E27FC236}">
                <a16:creationId xmlns:a16="http://schemas.microsoft.com/office/drawing/2014/main" id="{408724D4-D27F-5843-8D19-FCDD2242FFDF}"/>
              </a:ext>
            </a:extLst>
          </p:cNvPr>
          <p:cNvPicPr>
            <a:picLocks noChangeAspect="1"/>
          </p:cNvPicPr>
          <p:nvPr/>
        </p:nvPicPr>
        <p:blipFill>
          <a:blip r:embed="rId2"/>
          <a:stretch>
            <a:fillRect/>
          </a:stretch>
        </p:blipFill>
        <p:spPr>
          <a:xfrm>
            <a:off x="0" y="4061"/>
            <a:ext cx="12166370" cy="555917"/>
          </a:xfrm>
          <a:prstGeom prst="rect">
            <a:avLst/>
          </a:prstGeom>
        </p:spPr>
      </p:pic>
      <p:sp>
        <p:nvSpPr>
          <p:cNvPr id="20" name="Rectangle 19">
            <a:extLst>
              <a:ext uri="{FF2B5EF4-FFF2-40B4-BE49-F238E27FC236}">
                <a16:creationId xmlns:a16="http://schemas.microsoft.com/office/drawing/2014/main" id="{0CD6D9E1-563F-264C-B0EE-77EB1D0214E7}"/>
              </a:ext>
            </a:extLst>
          </p:cNvPr>
          <p:cNvSpPr/>
          <p:nvPr/>
        </p:nvSpPr>
        <p:spPr>
          <a:xfrm>
            <a:off x="204133" y="6347012"/>
            <a:ext cx="2579408" cy="400110"/>
          </a:xfrm>
          <a:prstGeom prst="rect">
            <a:avLst/>
          </a:prstGeom>
        </p:spPr>
        <p:txBody>
          <a:bodyPr wrap="square">
            <a:spAutoFit/>
          </a:bodyPr>
          <a:lstStyle/>
          <a:p>
            <a:r>
              <a:rPr lang="en-US" sz="2000" b="1" dirty="0"/>
              <a:t>Slide 3</a:t>
            </a:r>
            <a:r>
              <a:rPr lang="en-US" sz="2000" dirty="0"/>
              <a:t>. Finding data </a:t>
            </a:r>
          </a:p>
        </p:txBody>
      </p:sp>
      <p:sp>
        <p:nvSpPr>
          <p:cNvPr id="23" name="Subtitle 2">
            <a:extLst>
              <a:ext uri="{FF2B5EF4-FFF2-40B4-BE49-F238E27FC236}">
                <a16:creationId xmlns:a16="http://schemas.microsoft.com/office/drawing/2014/main" id="{1EFFCB82-375E-AD41-9764-E9C8B89A522A}"/>
              </a:ext>
            </a:extLst>
          </p:cNvPr>
          <p:cNvSpPr txBox="1">
            <a:spLocks/>
          </p:cNvSpPr>
          <p:nvPr/>
        </p:nvSpPr>
        <p:spPr>
          <a:xfrm>
            <a:off x="124846" y="1120395"/>
            <a:ext cx="5933054" cy="553719"/>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3200" i="1" dirty="0">
                <a:solidFill>
                  <a:schemeClr val="accent1">
                    <a:lumMod val="75000"/>
                  </a:schemeClr>
                </a:solidFill>
              </a:rPr>
              <a:t>Finding data</a:t>
            </a:r>
            <a:endParaRPr lang="en-US" sz="2800" i="1" dirty="0">
              <a:solidFill>
                <a:schemeClr val="accent1">
                  <a:lumMod val="75000"/>
                </a:schemeClr>
              </a:solidFill>
            </a:endParaRPr>
          </a:p>
        </p:txBody>
      </p:sp>
      <p:pic>
        <p:nvPicPr>
          <p:cNvPr id="10" name="Picture 9">
            <a:extLst>
              <a:ext uri="{FF2B5EF4-FFF2-40B4-BE49-F238E27FC236}">
                <a16:creationId xmlns:a16="http://schemas.microsoft.com/office/drawing/2014/main" id="{EF7070FF-18FE-0543-B226-FBA35F9BB3FE}"/>
              </a:ext>
            </a:extLst>
          </p:cNvPr>
          <p:cNvPicPr>
            <a:picLocks noChangeAspect="1"/>
          </p:cNvPicPr>
          <p:nvPr/>
        </p:nvPicPr>
        <p:blipFill rotWithShape="1">
          <a:blip r:embed="rId3"/>
          <a:srcRect t="15312"/>
          <a:stretch/>
        </p:blipFill>
        <p:spPr>
          <a:xfrm>
            <a:off x="5540977" y="1424066"/>
            <a:ext cx="6291263" cy="5388900"/>
          </a:xfrm>
          <a:prstGeom prst="rect">
            <a:avLst/>
          </a:prstGeom>
        </p:spPr>
      </p:pic>
      <p:pic>
        <p:nvPicPr>
          <p:cNvPr id="25" name="Picture 24">
            <a:extLst>
              <a:ext uri="{FF2B5EF4-FFF2-40B4-BE49-F238E27FC236}">
                <a16:creationId xmlns:a16="http://schemas.microsoft.com/office/drawing/2014/main" id="{06749A92-CD35-E24F-96D1-2A5936647D01}"/>
              </a:ext>
            </a:extLst>
          </p:cNvPr>
          <p:cNvPicPr>
            <a:picLocks noChangeAspect="1"/>
          </p:cNvPicPr>
          <p:nvPr/>
        </p:nvPicPr>
        <p:blipFill>
          <a:blip r:embed="rId4"/>
          <a:stretch>
            <a:fillRect/>
          </a:stretch>
        </p:blipFill>
        <p:spPr>
          <a:xfrm>
            <a:off x="5492194" y="1379599"/>
            <a:ext cx="6319219" cy="5472112"/>
          </a:xfrm>
          <a:prstGeom prst="rect">
            <a:avLst/>
          </a:prstGeom>
        </p:spPr>
      </p:pic>
      <p:pic>
        <p:nvPicPr>
          <p:cNvPr id="27" name="Picture 26">
            <a:extLst>
              <a:ext uri="{FF2B5EF4-FFF2-40B4-BE49-F238E27FC236}">
                <a16:creationId xmlns:a16="http://schemas.microsoft.com/office/drawing/2014/main" id="{69CD959D-2DCF-BA4A-80ED-CA71BB1AC451}"/>
              </a:ext>
            </a:extLst>
          </p:cNvPr>
          <p:cNvPicPr>
            <a:picLocks noChangeAspect="1"/>
          </p:cNvPicPr>
          <p:nvPr/>
        </p:nvPicPr>
        <p:blipFill rotWithShape="1">
          <a:blip r:embed="rId5"/>
          <a:srcRect b="2163"/>
          <a:stretch/>
        </p:blipFill>
        <p:spPr>
          <a:xfrm>
            <a:off x="5553287" y="1914265"/>
            <a:ext cx="6237713" cy="4411980"/>
          </a:xfrm>
          <a:prstGeom prst="rect">
            <a:avLst/>
          </a:prstGeom>
        </p:spPr>
      </p:pic>
      <p:pic>
        <p:nvPicPr>
          <p:cNvPr id="31" name="Picture 30">
            <a:extLst>
              <a:ext uri="{FF2B5EF4-FFF2-40B4-BE49-F238E27FC236}">
                <a16:creationId xmlns:a16="http://schemas.microsoft.com/office/drawing/2014/main" id="{685AE63F-E941-E244-8B99-E354A6CCDD95}"/>
              </a:ext>
            </a:extLst>
          </p:cNvPr>
          <p:cNvPicPr>
            <a:picLocks noChangeAspect="1"/>
          </p:cNvPicPr>
          <p:nvPr/>
        </p:nvPicPr>
        <p:blipFill>
          <a:blip r:embed="rId6"/>
          <a:stretch>
            <a:fillRect/>
          </a:stretch>
        </p:blipFill>
        <p:spPr>
          <a:xfrm>
            <a:off x="185793" y="1686529"/>
            <a:ext cx="4248130" cy="3624146"/>
          </a:xfrm>
          <a:prstGeom prst="rect">
            <a:avLst/>
          </a:prstGeom>
        </p:spPr>
      </p:pic>
      <p:pic>
        <p:nvPicPr>
          <p:cNvPr id="33" name="Picture 32">
            <a:extLst>
              <a:ext uri="{FF2B5EF4-FFF2-40B4-BE49-F238E27FC236}">
                <a16:creationId xmlns:a16="http://schemas.microsoft.com/office/drawing/2014/main" id="{476AF786-04E2-0240-A407-C8B35F036E97}"/>
              </a:ext>
            </a:extLst>
          </p:cNvPr>
          <p:cNvPicPr>
            <a:picLocks noChangeAspect="1"/>
          </p:cNvPicPr>
          <p:nvPr/>
        </p:nvPicPr>
        <p:blipFill rotWithShape="1">
          <a:blip r:embed="rId7"/>
          <a:srcRect l="2145" t="2329" r="44884"/>
          <a:stretch/>
        </p:blipFill>
        <p:spPr>
          <a:xfrm>
            <a:off x="3167254" y="2827824"/>
            <a:ext cx="1614609" cy="1993281"/>
          </a:xfrm>
          <a:prstGeom prst="rect">
            <a:avLst/>
          </a:prstGeom>
        </p:spPr>
      </p:pic>
      <p:pic>
        <p:nvPicPr>
          <p:cNvPr id="38" name="Picture 37">
            <a:extLst>
              <a:ext uri="{FF2B5EF4-FFF2-40B4-BE49-F238E27FC236}">
                <a16:creationId xmlns:a16="http://schemas.microsoft.com/office/drawing/2014/main" id="{7F35F8FF-31E9-D74E-9E1A-864837B28F0F}"/>
              </a:ext>
            </a:extLst>
          </p:cNvPr>
          <p:cNvPicPr>
            <a:picLocks noChangeAspect="1"/>
          </p:cNvPicPr>
          <p:nvPr/>
        </p:nvPicPr>
        <p:blipFill>
          <a:blip r:embed="rId8"/>
          <a:stretch>
            <a:fillRect/>
          </a:stretch>
        </p:blipFill>
        <p:spPr>
          <a:xfrm>
            <a:off x="9675824" y="122683"/>
            <a:ext cx="2339477" cy="309330"/>
          </a:xfrm>
          <a:prstGeom prst="rect">
            <a:avLst/>
          </a:prstGeom>
        </p:spPr>
      </p:pic>
      <p:pic>
        <p:nvPicPr>
          <p:cNvPr id="44" name="Picture 43">
            <a:extLst>
              <a:ext uri="{FF2B5EF4-FFF2-40B4-BE49-F238E27FC236}">
                <a16:creationId xmlns:a16="http://schemas.microsoft.com/office/drawing/2014/main" id="{C437C793-1842-E646-AC13-F24BE5252FA5}"/>
              </a:ext>
            </a:extLst>
          </p:cNvPr>
          <p:cNvPicPr>
            <a:picLocks noChangeAspect="1"/>
          </p:cNvPicPr>
          <p:nvPr/>
        </p:nvPicPr>
        <p:blipFill rotWithShape="1">
          <a:blip r:embed="rId9"/>
          <a:srcRect r="3495"/>
          <a:stretch/>
        </p:blipFill>
        <p:spPr>
          <a:xfrm>
            <a:off x="0" y="497205"/>
            <a:ext cx="12166263" cy="551665"/>
          </a:xfrm>
          <a:prstGeom prst="rect">
            <a:avLst/>
          </a:prstGeom>
        </p:spPr>
      </p:pic>
      <p:pic>
        <p:nvPicPr>
          <p:cNvPr id="48" name="Picture 47">
            <a:extLst>
              <a:ext uri="{FF2B5EF4-FFF2-40B4-BE49-F238E27FC236}">
                <a16:creationId xmlns:a16="http://schemas.microsoft.com/office/drawing/2014/main" id="{E2645B6C-6E56-A841-B069-1C02C46D25DD}"/>
              </a:ext>
            </a:extLst>
          </p:cNvPr>
          <p:cNvPicPr>
            <a:picLocks noChangeAspect="1"/>
          </p:cNvPicPr>
          <p:nvPr/>
        </p:nvPicPr>
        <p:blipFill>
          <a:blip r:embed="rId10"/>
          <a:stretch>
            <a:fillRect/>
          </a:stretch>
        </p:blipFill>
        <p:spPr>
          <a:xfrm>
            <a:off x="9708776" y="621778"/>
            <a:ext cx="2323789" cy="278183"/>
          </a:xfrm>
          <a:prstGeom prst="rect">
            <a:avLst/>
          </a:prstGeom>
        </p:spPr>
      </p:pic>
    </p:spTree>
    <p:extLst>
      <p:ext uri="{BB962C8B-B14F-4D97-AF65-F5344CB8AC3E}">
        <p14:creationId xmlns:p14="http://schemas.microsoft.com/office/powerpoint/2010/main" val="863241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2">
            <a:extLst>
              <a:ext uri="{FF2B5EF4-FFF2-40B4-BE49-F238E27FC236}">
                <a16:creationId xmlns:a16="http://schemas.microsoft.com/office/drawing/2014/main" id="{D4AC3521-2F38-254C-B95D-A0FDA3F1C023}"/>
              </a:ext>
            </a:extLst>
          </p:cNvPr>
          <p:cNvSpPr txBox="1">
            <a:spLocks/>
          </p:cNvSpPr>
          <p:nvPr/>
        </p:nvSpPr>
        <p:spPr>
          <a:xfrm>
            <a:off x="312219" y="6348263"/>
            <a:ext cx="11219543" cy="63076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2000" b="1" dirty="0"/>
              <a:t>Slide 30</a:t>
            </a:r>
            <a:r>
              <a:rPr lang="en-US" sz="2000" dirty="0"/>
              <a:t>.  Successes—from QTLs to functional variants</a:t>
            </a:r>
          </a:p>
        </p:txBody>
      </p:sp>
      <p:grpSp>
        <p:nvGrpSpPr>
          <p:cNvPr id="8" name="Group 7">
            <a:extLst>
              <a:ext uri="{FF2B5EF4-FFF2-40B4-BE49-F238E27FC236}">
                <a16:creationId xmlns:a16="http://schemas.microsoft.com/office/drawing/2014/main" id="{6B8ED20E-7536-D341-BE32-6E6618A5B24F}"/>
              </a:ext>
            </a:extLst>
          </p:cNvPr>
          <p:cNvGrpSpPr/>
          <p:nvPr/>
        </p:nvGrpSpPr>
        <p:grpSpPr>
          <a:xfrm>
            <a:off x="7063441" y="0"/>
            <a:ext cx="5128559" cy="1826286"/>
            <a:chOff x="13329771" y="-739588"/>
            <a:chExt cx="5128559" cy="1826286"/>
          </a:xfrm>
        </p:grpSpPr>
        <p:pic>
          <p:nvPicPr>
            <p:cNvPr id="9" name="Picture 8">
              <a:extLst>
                <a:ext uri="{FF2B5EF4-FFF2-40B4-BE49-F238E27FC236}">
                  <a16:creationId xmlns:a16="http://schemas.microsoft.com/office/drawing/2014/main" id="{25EAEC8F-9BA1-8746-9F0A-20FFE962212D}"/>
                </a:ext>
              </a:extLst>
            </p:cNvPr>
            <p:cNvPicPr>
              <a:picLocks noChangeAspect="1"/>
            </p:cNvPicPr>
            <p:nvPr/>
          </p:nvPicPr>
          <p:blipFill>
            <a:blip r:embed="rId2"/>
            <a:stretch>
              <a:fillRect/>
            </a:stretch>
          </p:blipFill>
          <p:spPr>
            <a:xfrm>
              <a:off x="13329771" y="-739588"/>
              <a:ext cx="5128559" cy="1735280"/>
            </a:xfrm>
            <a:prstGeom prst="rect">
              <a:avLst/>
            </a:prstGeom>
          </p:spPr>
        </p:pic>
        <p:pic>
          <p:nvPicPr>
            <p:cNvPr id="10" name="Picture 9">
              <a:extLst>
                <a:ext uri="{FF2B5EF4-FFF2-40B4-BE49-F238E27FC236}">
                  <a16:creationId xmlns:a16="http://schemas.microsoft.com/office/drawing/2014/main" id="{01678E1D-9213-844F-BDD1-FDBBF4A5F6A8}"/>
                </a:ext>
              </a:extLst>
            </p:cNvPr>
            <p:cNvPicPr>
              <a:picLocks noChangeAspect="1"/>
            </p:cNvPicPr>
            <p:nvPr/>
          </p:nvPicPr>
          <p:blipFill>
            <a:blip r:embed="rId3"/>
            <a:stretch>
              <a:fillRect/>
            </a:stretch>
          </p:blipFill>
          <p:spPr>
            <a:xfrm>
              <a:off x="15031954" y="-707464"/>
              <a:ext cx="1153822" cy="1794162"/>
            </a:xfrm>
            <a:prstGeom prst="rect">
              <a:avLst/>
            </a:prstGeom>
          </p:spPr>
        </p:pic>
      </p:grpSp>
      <p:sp>
        <p:nvSpPr>
          <p:cNvPr id="12" name="Rectangle 11">
            <a:extLst>
              <a:ext uri="{FF2B5EF4-FFF2-40B4-BE49-F238E27FC236}">
                <a16:creationId xmlns:a16="http://schemas.microsoft.com/office/drawing/2014/main" id="{18AF47DE-BFBD-104E-B482-EE4C95C84959}"/>
              </a:ext>
            </a:extLst>
          </p:cNvPr>
          <p:cNvSpPr/>
          <p:nvPr/>
        </p:nvSpPr>
        <p:spPr>
          <a:xfrm>
            <a:off x="19404" y="12093"/>
            <a:ext cx="11128207" cy="523220"/>
          </a:xfrm>
          <a:prstGeom prst="rect">
            <a:avLst/>
          </a:prstGeom>
        </p:spPr>
        <p:txBody>
          <a:bodyPr wrap="square">
            <a:spAutoFit/>
          </a:bodyPr>
          <a:lstStyle/>
          <a:p>
            <a:r>
              <a:rPr lang="en-US" sz="2800" b="1" i="1" dirty="0">
                <a:solidFill>
                  <a:schemeClr val="accent1">
                    <a:lumMod val="75000"/>
                  </a:schemeClr>
                </a:solidFill>
              </a:rPr>
              <a:t>Some examples </a:t>
            </a:r>
            <a:endParaRPr lang="en-US" sz="2000" i="1" dirty="0">
              <a:solidFill>
                <a:schemeClr val="accent1">
                  <a:lumMod val="75000"/>
                </a:schemeClr>
              </a:solidFill>
            </a:endParaRPr>
          </a:p>
        </p:txBody>
      </p:sp>
      <p:pic>
        <p:nvPicPr>
          <p:cNvPr id="3" name="Picture 2">
            <a:extLst>
              <a:ext uri="{FF2B5EF4-FFF2-40B4-BE49-F238E27FC236}">
                <a16:creationId xmlns:a16="http://schemas.microsoft.com/office/drawing/2014/main" id="{B055E824-EE1D-6047-A38C-B72175BB5672}"/>
              </a:ext>
            </a:extLst>
          </p:cNvPr>
          <p:cNvPicPr>
            <a:picLocks noChangeAspect="1"/>
          </p:cNvPicPr>
          <p:nvPr/>
        </p:nvPicPr>
        <p:blipFill>
          <a:blip r:embed="rId4"/>
          <a:stretch>
            <a:fillRect/>
          </a:stretch>
        </p:blipFill>
        <p:spPr>
          <a:xfrm>
            <a:off x="1966433" y="770641"/>
            <a:ext cx="4129567" cy="964030"/>
          </a:xfrm>
          <a:prstGeom prst="rect">
            <a:avLst/>
          </a:prstGeom>
        </p:spPr>
      </p:pic>
      <p:pic>
        <p:nvPicPr>
          <p:cNvPr id="5" name="Picture 4">
            <a:extLst>
              <a:ext uri="{FF2B5EF4-FFF2-40B4-BE49-F238E27FC236}">
                <a16:creationId xmlns:a16="http://schemas.microsoft.com/office/drawing/2014/main" id="{BB8ACD19-19F0-1847-BA6D-D366A231BDEC}"/>
              </a:ext>
            </a:extLst>
          </p:cNvPr>
          <p:cNvPicPr>
            <a:picLocks noChangeAspect="1"/>
          </p:cNvPicPr>
          <p:nvPr/>
        </p:nvPicPr>
        <p:blipFill>
          <a:blip r:embed="rId5"/>
          <a:stretch>
            <a:fillRect/>
          </a:stretch>
        </p:blipFill>
        <p:spPr>
          <a:xfrm>
            <a:off x="1948703" y="1905823"/>
            <a:ext cx="4147297" cy="2115968"/>
          </a:xfrm>
          <a:prstGeom prst="rect">
            <a:avLst/>
          </a:prstGeom>
        </p:spPr>
      </p:pic>
      <p:sp>
        <p:nvSpPr>
          <p:cNvPr id="7" name="TextBox 6">
            <a:extLst>
              <a:ext uri="{FF2B5EF4-FFF2-40B4-BE49-F238E27FC236}">
                <a16:creationId xmlns:a16="http://schemas.microsoft.com/office/drawing/2014/main" id="{8B566790-5E67-4A40-9FF1-0833121CF287}"/>
              </a:ext>
            </a:extLst>
          </p:cNvPr>
          <p:cNvSpPr txBox="1"/>
          <p:nvPr/>
        </p:nvSpPr>
        <p:spPr>
          <a:xfrm>
            <a:off x="228599" y="685800"/>
            <a:ext cx="744948" cy="400110"/>
          </a:xfrm>
          <a:prstGeom prst="rect">
            <a:avLst/>
          </a:prstGeom>
          <a:noFill/>
        </p:spPr>
        <p:txBody>
          <a:bodyPr wrap="none" rtlCol="0">
            <a:spAutoFit/>
          </a:bodyPr>
          <a:lstStyle/>
          <a:p>
            <a:r>
              <a:rPr lang="en-US" sz="2000" b="1" i="1"/>
              <a:t>Comt</a:t>
            </a:r>
            <a:endParaRPr lang="en-US" b="1" i="1"/>
          </a:p>
        </p:txBody>
      </p:sp>
      <p:sp>
        <p:nvSpPr>
          <p:cNvPr id="13" name="TextBox 12">
            <a:extLst>
              <a:ext uri="{FF2B5EF4-FFF2-40B4-BE49-F238E27FC236}">
                <a16:creationId xmlns:a16="http://schemas.microsoft.com/office/drawing/2014/main" id="{34566F85-7550-2C4F-901C-6E4FC4AA749B}"/>
              </a:ext>
            </a:extLst>
          </p:cNvPr>
          <p:cNvSpPr txBox="1"/>
          <p:nvPr/>
        </p:nvSpPr>
        <p:spPr>
          <a:xfrm>
            <a:off x="228600" y="1828800"/>
            <a:ext cx="971741" cy="400110"/>
          </a:xfrm>
          <a:prstGeom prst="rect">
            <a:avLst/>
          </a:prstGeom>
          <a:noFill/>
        </p:spPr>
        <p:txBody>
          <a:bodyPr wrap="none" rtlCol="0">
            <a:spAutoFit/>
          </a:bodyPr>
          <a:lstStyle/>
          <a:p>
            <a:r>
              <a:rPr lang="en-US" sz="2000" b="1" i="1"/>
              <a:t>Gabra2</a:t>
            </a:r>
            <a:endParaRPr lang="en-US" b="1" i="1"/>
          </a:p>
        </p:txBody>
      </p:sp>
      <p:sp>
        <p:nvSpPr>
          <p:cNvPr id="14" name="TextBox 13">
            <a:extLst>
              <a:ext uri="{FF2B5EF4-FFF2-40B4-BE49-F238E27FC236}">
                <a16:creationId xmlns:a16="http://schemas.microsoft.com/office/drawing/2014/main" id="{C3217B20-0AC2-0E45-86CC-84CA56251179}"/>
              </a:ext>
            </a:extLst>
          </p:cNvPr>
          <p:cNvSpPr txBox="1"/>
          <p:nvPr/>
        </p:nvSpPr>
        <p:spPr>
          <a:xfrm>
            <a:off x="291353" y="4262718"/>
            <a:ext cx="781048" cy="400110"/>
          </a:xfrm>
          <a:prstGeom prst="rect">
            <a:avLst/>
          </a:prstGeom>
          <a:noFill/>
        </p:spPr>
        <p:txBody>
          <a:bodyPr wrap="none" rtlCol="0">
            <a:spAutoFit/>
          </a:bodyPr>
          <a:lstStyle/>
          <a:p>
            <a:r>
              <a:rPr lang="en-US" sz="2000" b="1" i="1"/>
              <a:t>Taar1</a:t>
            </a:r>
            <a:endParaRPr lang="en-US" b="1" i="1"/>
          </a:p>
        </p:txBody>
      </p:sp>
      <p:pic>
        <p:nvPicPr>
          <p:cNvPr id="16" name="Picture 15">
            <a:extLst>
              <a:ext uri="{FF2B5EF4-FFF2-40B4-BE49-F238E27FC236}">
                <a16:creationId xmlns:a16="http://schemas.microsoft.com/office/drawing/2014/main" id="{37F64292-4592-4C46-ACE4-5963824E047C}"/>
              </a:ext>
            </a:extLst>
          </p:cNvPr>
          <p:cNvPicPr>
            <a:picLocks noChangeAspect="1"/>
          </p:cNvPicPr>
          <p:nvPr/>
        </p:nvPicPr>
        <p:blipFill>
          <a:blip r:embed="rId6"/>
          <a:stretch>
            <a:fillRect/>
          </a:stretch>
        </p:blipFill>
        <p:spPr>
          <a:xfrm>
            <a:off x="1976717" y="4253111"/>
            <a:ext cx="4119283" cy="1376694"/>
          </a:xfrm>
          <a:prstGeom prst="rect">
            <a:avLst/>
          </a:prstGeom>
        </p:spPr>
      </p:pic>
      <p:pic>
        <p:nvPicPr>
          <p:cNvPr id="18" name="Picture 17">
            <a:extLst>
              <a:ext uri="{FF2B5EF4-FFF2-40B4-BE49-F238E27FC236}">
                <a16:creationId xmlns:a16="http://schemas.microsoft.com/office/drawing/2014/main" id="{1E01F8E5-4E4C-6F4D-A39D-F953628759ED}"/>
              </a:ext>
            </a:extLst>
          </p:cNvPr>
          <p:cNvPicPr>
            <a:picLocks noChangeAspect="1"/>
          </p:cNvPicPr>
          <p:nvPr/>
        </p:nvPicPr>
        <p:blipFill>
          <a:blip r:embed="rId7"/>
          <a:stretch>
            <a:fillRect/>
          </a:stretch>
        </p:blipFill>
        <p:spPr>
          <a:xfrm>
            <a:off x="7826188" y="2026374"/>
            <a:ext cx="4108693" cy="958873"/>
          </a:xfrm>
          <a:prstGeom prst="rect">
            <a:avLst/>
          </a:prstGeom>
        </p:spPr>
      </p:pic>
      <p:sp>
        <p:nvSpPr>
          <p:cNvPr id="19" name="TextBox 18">
            <a:extLst>
              <a:ext uri="{FF2B5EF4-FFF2-40B4-BE49-F238E27FC236}">
                <a16:creationId xmlns:a16="http://schemas.microsoft.com/office/drawing/2014/main" id="{684ADA73-1E9B-C746-8DDE-70E2C3EA607F}"/>
              </a:ext>
            </a:extLst>
          </p:cNvPr>
          <p:cNvSpPr txBox="1"/>
          <p:nvPr/>
        </p:nvSpPr>
        <p:spPr>
          <a:xfrm>
            <a:off x="6705600" y="2057400"/>
            <a:ext cx="770467" cy="400110"/>
          </a:xfrm>
          <a:prstGeom prst="rect">
            <a:avLst/>
          </a:prstGeom>
          <a:noFill/>
        </p:spPr>
        <p:txBody>
          <a:bodyPr wrap="none" rtlCol="0">
            <a:spAutoFit/>
          </a:bodyPr>
          <a:lstStyle/>
          <a:p>
            <a:r>
              <a:rPr lang="en-US" sz="2000" b="1" i="1"/>
              <a:t>Fmn2</a:t>
            </a:r>
            <a:endParaRPr lang="en-US" b="1" i="1"/>
          </a:p>
        </p:txBody>
      </p:sp>
      <p:pic>
        <p:nvPicPr>
          <p:cNvPr id="21" name="Picture 20">
            <a:extLst>
              <a:ext uri="{FF2B5EF4-FFF2-40B4-BE49-F238E27FC236}">
                <a16:creationId xmlns:a16="http://schemas.microsoft.com/office/drawing/2014/main" id="{0269E380-2699-BD45-9D14-B2825E0BA005}"/>
              </a:ext>
            </a:extLst>
          </p:cNvPr>
          <p:cNvPicPr>
            <a:picLocks noChangeAspect="1"/>
          </p:cNvPicPr>
          <p:nvPr/>
        </p:nvPicPr>
        <p:blipFill>
          <a:blip r:embed="rId8"/>
          <a:stretch>
            <a:fillRect/>
          </a:stretch>
        </p:blipFill>
        <p:spPr>
          <a:xfrm>
            <a:off x="7812741" y="3139599"/>
            <a:ext cx="4301605" cy="1244141"/>
          </a:xfrm>
          <a:prstGeom prst="rect">
            <a:avLst/>
          </a:prstGeom>
        </p:spPr>
      </p:pic>
      <p:sp>
        <p:nvSpPr>
          <p:cNvPr id="22" name="TextBox 21">
            <a:extLst>
              <a:ext uri="{FF2B5EF4-FFF2-40B4-BE49-F238E27FC236}">
                <a16:creationId xmlns:a16="http://schemas.microsoft.com/office/drawing/2014/main" id="{2D684909-5FBA-DF4E-813E-36D5FE2E3765}"/>
              </a:ext>
            </a:extLst>
          </p:cNvPr>
          <p:cNvSpPr txBox="1"/>
          <p:nvPr/>
        </p:nvSpPr>
        <p:spPr>
          <a:xfrm>
            <a:off x="6557682" y="3143190"/>
            <a:ext cx="949619" cy="400110"/>
          </a:xfrm>
          <a:prstGeom prst="rect">
            <a:avLst/>
          </a:prstGeom>
          <a:noFill/>
        </p:spPr>
        <p:txBody>
          <a:bodyPr wrap="none" rtlCol="0">
            <a:spAutoFit/>
          </a:bodyPr>
          <a:lstStyle/>
          <a:p>
            <a:r>
              <a:rPr lang="en-US" sz="2000" b="1" i="1"/>
              <a:t>Pcdh15</a:t>
            </a:r>
            <a:endParaRPr lang="en-US" b="1" i="1"/>
          </a:p>
        </p:txBody>
      </p:sp>
      <p:pic>
        <p:nvPicPr>
          <p:cNvPr id="24" name="Picture 23">
            <a:extLst>
              <a:ext uri="{FF2B5EF4-FFF2-40B4-BE49-F238E27FC236}">
                <a16:creationId xmlns:a16="http://schemas.microsoft.com/office/drawing/2014/main" id="{66F5910A-7900-6D42-90CE-EB912EF6A369}"/>
              </a:ext>
            </a:extLst>
          </p:cNvPr>
          <p:cNvPicPr>
            <a:picLocks noChangeAspect="1"/>
          </p:cNvPicPr>
          <p:nvPr/>
        </p:nvPicPr>
        <p:blipFill>
          <a:blip r:embed="rId9"/>
          <a:stretch>
            <a:fillRect/>
          </a:stretch>
        </p:blipFill>
        <p:spPr>
          <a:xfrm>
            <a:off x="7812740" y="4565046"/>
            <a:ext cx="4396861" cy="1405448"/>
          </a:xfrm>
          <a:prstGeom prst="rect">
            <a:avLst/>
          </a:prstGeom>
        </p:spPr>
      </p:pic>
      <p:sp>
        <p:nvSpPr>
          <p:cNvPr id="25" name="TextBox 24">
            <a:extLst>
              <a:ext uri="{FF2B5EF4-FFF2-40B4-BE49-F238E27FC236}">
                <a16:creationId xmlns:a16="http://schemas.microsoft.com/office/drawing/2014/main" id="{8488B87C-09D0-4641-8786-10A818326AAB}"/>
              </a:ext>
            </a:extLst>
          </p:cNvPr>
          <p:cNvSpPr txBox="1"/>
          <p:nvPr/>
        </p:nvSpPr>
        <p:spPr>
          <a:xfrm>
            <a:off x="6391835" y="4558553"/>
            <a:ext cx="1221809" cy="400110"/>
          </a:xfrm>
          <a:prstGeom prst="rect">
            <a:avLst/>
          </a:prstGeom>
          <a:noFill/>
        </p:spPr>
        <p:txBody>
          <a:bodyPr wrap="none" rtlCol="0">
            <a:spAutoFit/>
          </a:bodyPr>
          <a:lstStyle/>
          <a:p>
            <a:r>
              <a:rPr lang="en-US" sz="2000" b="1" i="1"/>
              <a:t>Cacna2d1</a:t>
            </a:r>
            <a:endParaRPr lang="en-US" b="1" i="1"/>
          </a:p>
        </p:txBody>
      </p:sp>
    </p:spTree>
    <p:extLst>
      <p:ext uri="{BB962C8B-B14F-4D97-AF65-F5344CB8AC3E}">
        <p14:creationId xmlns:p14="http://schemas.microsoft.com/office/powerpoint/2010/main" val="668686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2">
            <a:extLst>
              <a:ext uri="{FF2B5EF4-FFF2-40B4-BE49-F238E27FC236}">
                <a16:creationId xmlns:a16="http://schemas.microsoft.com/office/drawing/2014/main" id="{D4AC3521-2F38-254C-B95D-A0FDA3F1C023}"/>
              </a:ext>
            </a:extLst>
          </p:cNvPr>
          <p:cNvSpPr txBox="1">
            <a:spLocks/>
          </p:cNvSpPr>
          <p:nvPr/>
        </p:nvSpPr>
        <p:spPr>
          <a:xfrm>
            <a:off x="271877" y="6428946"/>
            <a:ext cx="11219543" cy="63076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2000" b="1" dirty="0"/>
              <a:t>Slide 31</a:t>
            </a:r>
            <a:r>
              <a:rPr lang="en-US" sz="2000" dirty="0"/>
              <a:t>. Test question examples</a:t>
            </a:r>
          </a:p>
        </p:txBody>
      </p:sp>
      <p:sp>
        <p:nvSpPr>
          <p:cNvPr id="11" name="Subtitle 2">
            <a:extLst>
              <a:ext uri="{FF2B5EF4-FFF2-40B4-BE49-F238E27FC236}">
                <a16:creationId xmlns:a16="http://schemas.microsoft.com/office/drawing/2014/main" id="{C5E11A4C-D492-094B-8EB1-E7B461B60D9E}"/>
              </a:ext>
            </a:extLst>
          </p:cNvPr>
          <p:cNvSpPr txBox="1">
            <a:spLocks/>
          </p:cNvSpPr>
          <p:nvPr/>
        </p:nvSpPr>
        <p:spPr>
          <a:xfrm>
            <a:off x="7619442" y="7752348"/>
            <a:ext cx="4220980" cy="175260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2000" dirty="0">
                <a:solidFill>
                  <a:srgbClr val="C00000"/>
                </a:solidFill>
              </a:rPr>
              <a:t>Known issue</a:t>
            </a:r>
            <a:r>
              <a:rPr lang="en-US" sz="2000" dirty="0"/>
              <a:t>: The ITP data sets are large (13284 rows), and loading traits into browser windows may take up to 5 minutes. Sorting all rows is equally slow. We are working toward faster display methods.</a:t>
            </a:r>
          </a:p>
        </p:txBody>
      </p:sp>
      <p:grpSp>
        <p:nvGrpSpPr>
          <p:cNvPr id="8" name="Group 7">
            <a:extLst>
              <a:ext uri="{FF2B5EF4-FFF2-40B4-BE49-F238E27FC236}">
                <a16:creationId xmlns:a16="http://schemas.microsoft.com/office/drawing/2014/main" id="{6B8ED20E-7536-D341-BE32-6E6618A5B24F}"/>
              </a:ext>
            </a:extLst>
          </p:cNvPr>
          <p:cNvGrpSpPr/>
          <p:nvPr/>
        </p:nvGrpSpPr>
        <p:grpSpPr>
          <a:xfrm>
            <a:off x="7063441" y="0"/>
            <a:ext cx="5128559" cy="1826286"/>
            <a:chOff x="13329771" y="-739588"/>
            <a:chExt cx="5128559" cy="1826286"/>
          </a:xfrm>
        </p:grpSpPr>
        <p:pic>
          <p:nvPicPr>
            <p:cNvPr id="9" name="Picture 8">
              <a:extLst>
                <a:ext uri="{FF2B5EF4-FFF2-40B4-BE49-F238E27FC236}">
                  <a16:creationId xmlns:a16="http://schemas.microsoft.com/office/drawing/2014/main" id="{25EAEC8F-9BA1-8746-9F0A-20FFE962212D}"/>
                </a:ext>
              </a:extLst>
            </p:cNvPr>
            <p:cNvPicPr>
              <a:picLocks noChangeAspect="1"/>
            </p:cNvPicPr>
            <p:nvPr/>
          </p:nvPicPr>
          <p:blipFill>
            <a:blip r:embed="rId2"/>
            <a:stretch>
              <a:fillRect/>
            </a:stretch>
          </p:blipFill>
          <p:spPr>
            <a:xfrm>
              <a:off x="13329771" y="-739588"/>
              <a:ext cx="5128559" cy="1735280"/>
            </a:xfrm>
            <a:prstGeom prst="rect">
              <a:avLst/>
            </a:prstGeom>
          </p:spPr>
        </p:pic>
        <p:pic>
          <p:nvPicPr>
            <p:cNvPr id="10" name="Picture 9">
              <a:extLst>
                <a:ext uri="{FF2B5EF4-FFF2-40B4-BE49-F238E27FC236}">
                  <a16:creationId xmlns:a16="http://schemas.microsoft.com/office/drawing/2014/main" id="{01678E1D-9213-844F-BDD1-FDBBF4A5F6A8}"/>
                </a:ext>
              </a:extLst>
            </p:cNvPr>
            <p:cNvPicPr>
              <a:picLocks noChangeAspect="1"/>
            </p:cNvPicPr>
            <p:nvPr/>
          </p:nvPicPr>
          <p:blipFill>
            <a:blip r:embed="rId3"/>
            <a:stretch>
              <a:fillRect/>
            </a:stretch>
          </p:blipFill>
          <p:spPr>
            <a:xfrm>
              <a:off x="15031954" y="-707464"/>
              <a:ext cx="1153822" cy="1794162"/>
            </a:xfrm>
            <a:prstGeom prst="rect">
              <a:avLst/>
            </a:prstGeom>
          </p:spPr>
        </p:pic>
      </p:grpSp>
      <p:sp>
        <p:nvSpPr>
          <p:cNvPr id="12" name="Rectangle 11">
            <a:extLst>
              <a:ext uri="{FF2B5EF4-FFF2-40B4-BE49-F238E27FC236}">
                <a16:creationId xmlns:a16="http://schemas.microsoft.com/office/drawing/2014/main" id="{18AF47DE-BFBD-104E-B482-EE4C95C84959}"/>
              </a:ext>
            </a:extLst>
          </p:cNvPr>
          <p:cNvSpPr/>
          <p:nvPr/>
        </p:nvSpPr>
        <p:spPr>
          <a:xfrm>
            <a:off x="19404" y="12093"/>
            <a:ext cx="11128207" cy="523220"/>
          </a:xfrm>
          <a:prstGeom prst="rect">
            <a:avLst/>
          </a:prstGeom>
        </p:spPr>
        <p:txBody>
          <a:bodyPr wrap="square">
            <a:spAutoFit/>
          </a:bodyPr>
          <a:lstStyle/>
          <a:p>
            <a:r>
              <a:rPr lang="en-US" sz="2800" b="1" i="1" dirty="0">
                <a:solidFill>
                  <a:schemeClr val="accent1">
                    <a:lumMod val="75000"/>
                  </a:schemeClr>
                </a:solidFill>
              </a:rPr>
              <a:t>Test questions</a:t>
            </a:r>
            <a:endParaRPr lang="en-US" sz="2000" i="1" dirty="0">
              <a:solidFill>
                <a:schemeClr val="accent1">
                  <a:lumMod val="75000"/>
                </a:schemeClr>
              </a:solidFill>
            </a:endParaRPr>
          </a:p>
        </p:txBody>
      </p:sp>
      <p:sp>
        <p:nvSpPr>
          <p:cNvPr id="13" name="Subtitle 2">
            <a:extLst>
              <a:ext uri="{FF2B5EF4-FFF2-40B4-BE49-F238E27FC236}">
                <a16:creationId xmlns:a16="http://schemas.microsoft.com/office/drawing/2014/main" id="{5E0A3E30-FA57-114B-9F89-8AB380EA5F68}"/>
              </a:ext>
            </a:extLst>
          </p:cNvPr>
          <p:cNvSpPr txBox="1">
            <a:spLocks/>
          </p:cNvSpPr>
          <p:nvPr/>
        </p:nvSpPr>
        <p:spPr>
          <a:xfrm>
            <a:off x="228601" y="762000"/>
            <a:ext cx="5593976" cy="630761"/>
          </a:xfrm>
          <a:prstGeom prst="rect">
            <a:avLst/>
          </a:prstGeom>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2000" b="1" dirty="0"/>
              <a:t>1. </a:t>
            </a:r>
            <a:r>
              <a:rPr lang="en-US" sz="2000" dirty="0"/>
              <a:t>Find</a:t>
            </a:r>
            <a:r>
              <a:rPr lang="en-US" sz="2000" b="1" dirty="0"/>
              <a:t> </a:t>
            </a:r>
            <a:r>
              <a:rPr lang="en-US" sz="2000" dirty="0"/>
              <a:t>body weight data for weaning rats in the HS rats. Is the data normal enough to map?</a:t>
            </a:r>
          </a:p>
          <a:p>
            <a:pPr algn="l"/>
            <a:endParaRPr lang="en-US" sz="2000" dirty="0"/>
          </a:p>
        </p:txBody>
      </p:sp>
      <p:sp>
        <p:nvSpPr>
          <p:cNvPr id="14" name="Subtitle 2">
            <a:extLst>
              <a:ext uri="{FF2B5EF4-FFF2-40B4-BE49-F238E27FC236}">
                <a16:creationId xmlns:a16="http://schemas.microsoft.com/office/drawing/2014/main" id="{C3D36D34-9C5F-F143-B2B0-48B632788288}"/>
              </a:ext>
            </a:extLst>
          </p:cNvPr>
          <p:cNvSpPr txBox="1">
            <a:spLocks/>
          </p:cNvSpPr>
          <p:nvPr/>
        </p:nvSpPr>
        <p:spPr>
          <a:xfrm>
            <a:off x="242047" y="1474694"/>
            <a:ext cx="5593976" cy="4979894"/>
          </a:xfrm>
          <a:prstGeom prst="rect">
            <a:avLst/>
          </a:prstGeom>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2000" b="1" dirty="0"/>
              <a:t>2. </a:t>
            </a:r>
            <a:r>
              <a:rPr lang="en-US" sz="2000" dirty="0"/>
              <a:t>The P50 Rat GWAS has several major sites. Map body weight of weanling using both sex and site as covariates. Map males and females separately and then together. How do results compare?</a:t>
            </a:r>
          </a:p>
          <a:p>
            <a:pPr algn="l"/>
            <a:r>
              <a:rPr lang="en-US" sz="2000" b="1" dirty="0"/>
              <a:t>3. </a:t>
            </a:r>
            <a:r>
              <a:rPr lang="en-US" sz="2000" dirty="0"/>
              <a:t>What is the correlation of expression of Drd1 and Drd2 in the infralimbic cortex of the HS rats?</a:t>
            </a:r>
          </a:p>
          <a:p>
            <a:pPr algn="l"/>
            <a:r>
              <a:rPr lang="en-US" sz="2000" dirty="0"/>
              <a:t>4. Map stress response (corticosterone levels) 20 minutes after immobilization stress in young male rats using the HRDP HXB family AND using R/qtl. Where is your QTL?  How sensitive is the result to different data transformations?</a:t>
            </a:r>
          </a:p>
          <a:p>
            <a:pPr algn="l"/>
            <a:r>
              <a:rPr lang="en-US" sz="2000" b="1" dirty="0"/>
              <a:t>5. </a:t>
            </a:r>
            <a:r>
              <a:rPr lang="en-US" sz="2000" dirty="0"/>
              <a:t>Organize and rank a list of genes within the QTL for the serum cort level QTL. (Or is it too big to bother with?)</a:t>
            </a:r>
          </a:p>
          <a:p>
            <a:pPr algn="l"/>
            <a:r>
              <a:rPr lang="en-US" sz="2000" b="1" dirty="0"/>
              <a:t>6.</a:t>
            </a:r>
            <a:r>
              <a:rPr lang="en-US" sz="2000" dirty="0"/>
              <a:t>  Map morphine locomoter response 45–60 minutes after an injection of 50 mg/kg in male and female BXD mice. Define the best candidate gene.</a:t>
            </a:r>
          </a:p>
          <a:p>
            <a:pPr algn="l"/>
            <a:endParaRPr lang="en-US" sz="2000" dirty="0"/>
          </a:p>
        </p:txBody>
      </p:sp>
      <p:sp>
        <p:nvSpPr>
          <p:cNvPr id="2" name="Rectangle 1">
            <a:extLst>
              <a:ext uri="{FF2B5EF4-FFF2-40B4-BE49-F238E27FC236}">
                <a16:creationId xmlns:a16="http://schemas.microsoft.com/office/drawing/2014/main" id="{30DA8C64-97B1-9849-8F7E-D1B109DFA169}"/>
              </a:ext>
            </a:extLst>
          </p:cNvPr>
          <p:cNvSpPr/>
          <p:nvPr/>
        </p:nvSpPr>
        <p:spPr>
          <a:xfrm>
            <a:off x="6203576" y="3146176"/>
            <a:ext cx="4823012" cy="646331"/>
          </a:xfrm>
          <a:prstGeom prst="rect">
            <a:avLst/>
          </a:prstGeom>
        </p:spPr>
        <p:txBody>
          <a:bodyPr wrap="square">
            <a:spAutoFit/>
          </a:bodyPr>
          <a:lstStyle/>
          <a:p>
            <a:r>
              <a:rPr lang="en-US"/>
              <a:t>https://genenetwork.org/show_trait?trait_id=10441&amp;dataset=HSNIH-PalmerPublish</a:t>
            </a:r>
          </a:p>
        </p:txBody>
      </p:sp>
      <p:sp>
        <p:nvSpPr>
          <p:cNvPr id="3" name="Rectangle 2">
            <a:extLst>
              <a:ext uri="{FF2B5EF4-FFF2-40B4-BE49-F238E27FC236}">
                <a16:creationId xmlns:a16="http://schemas.microsoft.com/office/drawing/2014/main" id="{75888A22-C60C-C844-97CF-E3B42A250370}"/>
              </a:ext>
            </a:extLst>
          </p:cNvPr>
          <p:cNvSpPr/>
          <p:nvPr/>
        </p:nvSpPr>
        <p:spPr>
          <a:xfrm>
            <a:off x="6203576" y="3892052"/>
            <a:ext cx="5670176" cy="923330"/>
          </a:xfrm>
          <a:prstGeom prst="rect">
            <a:avLst/>
          </a:prstGeom>
        </p:spPr>
        <p:txBody>
          <a:bodyPr wrap="square">
            <a:spAutoFit/>
          </a:bodyPr>
          <a:lstStyle/>
          <a:p>
            <a:r>
              <a:rPr lang="en-US">
                <a:hlinkClick r:id="rId4"/>
              </a:rPr>
              <a:t>https://genenetwork.org/show_trait?trait_id=10061&amp;dataset=HXBBXHPublish</a:t>
            </a:r>
            <a:r>
              <a:rPr lang="en-US"/>
              <a:t>  (LOD 4.37, Chr 11 at 69–78 Mb, ~120 genes)</a:t>
            </a:r>
          </a:p>
        </p:txBody>
      </p:sp>
      <p:sp>
        <p:nvSpPr>
          <p:cNvPr id="4" name="Rectangle 3">
            <a:extLst>
              <a:ext uri="{FF2B5EF4-FFF2-40B4-BE49-F238E27FC236}">
                <a16:creationId xmlns:a16="http://schemas.microsoft.com/office/drawing/2014/main" id="{1490B3C4-1C4E-BC4D-BEE4-78C1BCEFD503}"/>
              </a:ext>
            </a:extLst>
          </p:cNvPr>
          <p:cNvSpPr/>
          <p:nvPr/>
        </p:nvSpPr>
        <p:spPr>
          <a:xfrm>
            <a:off x="6221506" y="5069106"/>
            <a:ext cx="5585012" cy="646331"/>
          </a:xfrm>
          <a:prstGeom prst="rect">
            <a:avLst/>
          </a:prstGeom>
        </p:spPr>
        <p:txBody>
          <a:bodyPr wrap="square">
            <a:spAutoFit/>
          </a:bodyPr>
          <a:lstStyle/>
          <a:p>
            <a:r>
              <a:rPr lang="en-US"/>
              <a:t>https://genenetwork.org/show_trait?trait_id=11845&amp;dataset=BXDPublish</a:t>
            </a:r>
          </a:p>
        </p:txBody>
      </p:sp>
    </p:spTree>
    <p:extLst>
      <p:ext uri="{BB962C8B-B14F-4D97-AF65-F5344CB8AC3E}">
        <p14:creationId xmlns:p14="http://schemas.microsoft.com/office/powerpoint/2010/main" val="180641690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7C0BDC56-076B-0F4B-9474-8E5DCE6008A7}"/>
              </a:ext>
            </a:extLst>
          </p:cNvPr>
          <p:cNvPicPr>
            <a:picLocks noChangeAspect="1"/>
          </p:cNvPicPr>
          <p:nvPr/>
        </p:nvPicPr>
        <p:blipFill>
          <a:blip r:embed="rId2"/>
          <a:stretch>
            <a:fillRect/>
          </a:stretch>
        </p:blipFill>
        <p:spPr>
          <a:xfrm>
            <a:off x="7701566" y="669865"/>
            <a:ext cx="4490434" cy="4932446"/>
          </a:xfrm>
          <a:prstGeom prst="rect">
            <a:avLst/>
          </a:prstGeom>
        </p:spPr>
      </p:pic>
      <p:pic>
        <p:nvPicPr>
          <p:cNvPr id="22" name="Picture 21">
            <a:extLst>
              <a:ext uri="{FF2B5EF4-FFF2-40B4-BE49-F238E27FC236}">
                <a16:creationId xmlns:a16="http://schemas.microsoft.com/office/drawing/2014/main" id="{1D59DF2C-B120-544B-8935-90B2E2E93C11}"/>
              </a:ext>
            </a:extLst>
          </p:cNvPr>
          <p:cNvPicPr>
            <a:picLocks noChangeAspect="1"/>
          </p:cNvPicPr>
          <p:nvPr/>
        </p:nvPicPr>
        <p:blipFill rotWithShape="1">
          <a:blip r:embed="rId3"/>
          <a:srcRect b="4609"/>
          <a:stretch/>
        </p:blipFill>
        <p:spPr>
          <a:xfrm>
            <a:off x="3155323" y="572903"/>
            <a:ext cx="4587025" cy="4989697"/>
          </a:xfrm>
          <a:prstGeom prst="rect">
            <a:avLst/>
          </a:prstGeom>
        </p:spPr>
      </p:pic>
      <p:sp>
        <p:nvSpPr>
          <p:cNvPr id="4" name="Subtitle 2">
            <a:extLst>
              <a:ext uri="{FF2B5EF4-FFF2-40B4-BE49-F238E27FC236}">
                <a16:creationId xmlns:a16="http://schemas.microsoft.com/office/drawing/2014/main" id="{AB248317-DA01-9D44-9B58-28EEE789D991}"/>
              </a:ext>
            </a:extLst>
          </p:cNvPr>
          <p:cNvSpPr>
            <a:spLocks noGrp="1"/>
          </p:cNvSpPr>
          <p:nvPr>
            <p:ph type="subTitle" idx="1"/>
          </p:nvPr>
        </p:nvSpPr>
        <p:spPr>
          <a:xfrm>
            <a:off x="389014" y="5573894"/>
            <a:ext cx="11539129" cy="1197296"/>
          </a:xfrm>
        </p:spPr>
        <p:txBody>
          <a:bodyPr>
            <a:normAutofit fontScale="92500"/>
          </a:bodyPr>
          <a:lstStyle/>
          <a:p>
            <a:pPr algn="l"/>
            <a:r>
              <a:rPr lang="en-US" sz="2000" b="1" dirty="0"/>
              <a:t>Slide 32</a:t>
            </a:r>
            <a:r>
              <a:rPr lang="en-US" sz="2000" dirty="0"/>
              <a:t>.  </a:t>
            </a:r>
            <a:r>
              <a:rPr lang="en-US" sz="2000" b="1" dirty="0"/>
              <a:t>Statistics</a:t>
            </a:r>
            <a:r>
              <a:rPr lang="en-US" sz="2000" dirty="0"/>
              <a:t>. </a:t>
            </a:r>
            <a:r>
              <a:rPr lang="en-US" sz="2000" b="1" i="1" dirty="0"/>
              <a:t>Left</a:t>
            </a:r>
            <a:r>
              <a:rPr lang="en-US" sz="2000" dirty="0"/>
              <a:t>. Summary table.  </a:t>
            </a:r>
            <a:r>
              <a:rPr lang="en-US" sz="2000" b="1" i="1" dirty="0"/>
              <a:t>Middle</a:t>
            </a:r>
            <a:r>
              <a:rPr lang="en-US" sz="2000" dirty="0"/>
              <a:t>. Histogram of weanling weight generated using the </a:t>
            </a:r>
            <a:r>
              <a:rPr lang="en-US" sz="2000" b="1" i="1" dirty="0">
                <a:solidFill>
                  <a:schemeClr val="accent1">
                    <a:lumMod val="75000"/>
                  </a:schemeClr>
                </a:solidFill>
              </a:rPr>
              <a:t>Statistics</a:t>
            </a:r>
            <a:r>
              <a:rPr lang="en-US" sz="2000" b="1" dirty="0">
                <a:solidFill>
                  <a:schemeClr val="accent1">
                    <a:lumMod val="75000"/>
                  </a:schemeClr>
                </a:solidFill>
              </a:rPr>
              <a:t> </a:t>
            </a:r>
            <a:r>
              <a:rPr lang="en-US" sz="2000" b="1" i="1" dirty="0">
                <a:solidFill>
                  <a:schemeClr val="accent1">
                    <a:lumMod val="75000"/>
                  </a:schemeClr>
                </a:solidFill>
              </a:rPr>
              <a:t>Histogram</a:t>
            </a:r>
            <a:r>
              <a:rPr lang="en-US" sz="2000" dirty="0">
                <a:solidFill>
                  <a:schemeClr val="accent1">
                    <a:lumMod val="75000"/>
                  </a:schemeClr>
                </a:solidFill>
              </a:rPr>
              <a:t> </a:t>
            </a:r>
            <a:r>
              <a:rPr lang="en-US" sz="2000" dirty="0"/>
              <a:t>tab. </a:t>
            </a:r>
            <a:r>
              <a:rPr lang="en-US" sz="2000" b="1" i="1" dirty="0"/>
              <a:t>Insets</a:t>
            </a:r>
            <a:r>
              <a:rPr lang="en-US" sz="2000" dirty="0"/>
              <a:t>. Quantile probability plots in the two histograms, a </a:t>
            </a:r>
            <a:r>
              <a:rPr lang="en-US" sz="2000" i="1" dirty="0">
                <a:solidFill>
                  <a:schemeClr val="accent1">
                    <a:lumMod val="75000"/>
                  </a:schemeClr>
                </a:solidFill>
              </a:rPr>
              <a:t>violin</a:t>
            </a:r>
            <a:r>
              <a:rPr lang="en-US" sz="2000" i="1" dirty="0"/>
              <a:t> plot,</a:t>
            </a:r>
            <a:r>
              <a:rPr lang="en-US" sz="2000" dirty="0"/>
              <a:t> and statistics. </a:t>
            </a:r>
            <a:r>
              <a:rPr lang="en-US" sz="2000" b="1" i="1" dirty="0"/>
              <a:t>Top</a:t>
            </a:r>
            <a:r>
              <a:rPr lang="en-US" sz="2000" dirty="0"/>
              <a:t>. Graphing tools are highlighted in the </a:t>
            </a:r>
            <a:r>
              <a:rPr lang="en-US" sz="2000" b="1" i="1" dirty="0">
                <a:solidFill>
                  <a:srgbClr val="C00000"/>
                </a:solidFill>
              </a:rPr>
              <a:t>red</a:t>
            </a:r>
            <a:r>
              <a:rPr lang="en-US" sz="2000" b="1" i="1" dirty="0">
                <a:solidFill>
                  <a:schemeClr val="accent1">
                    <a:lumMod val="75000"/>
                  </a:schemeClr>
                </a:solidFill>
              </a:rPr>
              <a:t> </a:t>
            </a:r>
            <a:r>
              <a:rPr lang="en-US" sz="2000" b="1" i="1" dirty="0">
                <a:solidFill>
                  <a:srgbClr val="C00000"/>
                </a:solidFill>
              </a:rPr>
              <a:t>box</a:t>
            </a:r>
            <a:r>
              <a:rPr lang="en-US" sz="2000" b="1" i="1" dirty="0"/>
              <a:t>:  </a:t>
            </a:r>
            <a:r>
              <a:rPr lang="en-US" sz="2000" b="1" i="1" dirty="0">
                <a:solidFill>
                  <a:schemeClr val="accent1">
                    <a:lumMod val="75000"/>
                  </a:schemeClr>
                </a:solidFill>
              </a:rPr>
              <a:t>Edit</a:t>
            </a:r>
            <a:r>
              <a:rPr lang="en-US" sz="2000" b="1" i="1" dirty="0"/>
              <a:t>, </a:t>
            </a:r>
            <a:r>
              <a:rPr lang="en-US" sz="2000" b="1" i="1" dirty="0">
                <a:solidFill>
                  <a:schemeClr val="accent1">
                    <a:lumMod val="75000"/>
                  </a:schemeClr>
                </a:solidFill>
              </a:rPr>
              <a:t>Pan</a:t>
            </a:r>
            <a:r>
              <a:rPr lang="en-US" sz="2000" b="1" i="1" dirty="0"/>
              <a:t>, </a:t>
            </a:r>
            <a:r>
              <a:rPr lang="en-US" sz="2000" b="1" i="1" dirty="0">
                <a:solidFill>
                  <a:schemeClr val="accent1">
                    <a:lumMod val="75000"/>
                  </a:schemeClr>
                </a:solidFill>
              </a:rPr>
              <a:t>Zoom In</a:t>
            </a:r>
            <a:r>
              <a:rPr lang="en-US" sz="2000" b="1" i="1" dirty="0"/>
              <a:t>, </a:t>
            </a:r>
            <a:r>
              <a:rPr lang="en-US" sz="2000" b="1" i="1" dirty="0">
                <a:solidFill>
                  <a:schemeClr val="accent1">
                    <a:lumMod val="75000"/>
                  </a:schemeClr>
                </a:solidFill>
              </a:rPr>
              <a:t>Zoom Out</a:t>
            </a:r>
            <a:r>
              <a:rPr lang="en-US" sz="2000" b="1" i="1" dirty="0"/>
              <a:t>, </a:t>
            </a:r>
            <a:r>
              <a:rPr lang="en-US" sz="2000" b="1" i="1" dirty="0" err="1">
                <a:solidFill>
                  <a:schemeClr val="accent1">
                    <a:lumMod val="75000"/>
                  </a:schemeClr>
                </a:solidFill>
              </a:rPr>
              <a:t>Autoscale</a:t>
            </a:r>
            <a:r>
              <a:rPr lang="en-US" sz="2000" b="1" i="1" dirty="0"/>
              <a:t>, </a:t>
            </a:r>
            <a:r>
              <a:rPr lang="en-US" sz="2000" b="1" i="1" dirty="0">
                <a:solidFill>
                  <a:schemeClr val="accent1">
                    <a:lumMod val="75000"/>
                  </a:schemeClr>
                </a:solidFill>
              </a:rPr>
              <a:t>Reset</a:t>
            </a:r>
            <a:r>
              <a:rPr lang="en-US" sz="2000" b="1" i="1" dirty="0"/>
              <a:t>, </a:t>
            </a:r>
            <a:r>
              <a:rPr lang="en-US" sz="2000" b="1" i="1" dirty="0">
                <a:solidFill>
                  <a:schemeClr val="accent1">
                    <a:lumMod val="75000"/>
                  </a:schemeClr>
                </a:solidFill>
              </a:rPr>
              <a:t>Export SVG</a:t>
            </a:r>
            <a:r>
              <a:rPr lang="en-US" sz="2000" b="1" dirty="0"/>
              <a:t>,</a:t>
            </a:r>
            <a:r>
              <a:rPr lang="en-US" sz="2000" dirty="0"/>
              <a:t> and </a:t>
            </a:r>
            <a:r>
              <a:rPr lang="en-US" sz="2000" b="1" i="1" dirty="0">
                <a:solidFill>
                  <a:schemeClr val="accent1">
                    <a:lumMod val="75000"/>
                  </a:schemeClr>
                </a:solidFill>
              </a:rPr>
              <a:t>Export</a:t>
            </a:r>
            <a:r>
              <a:rPr lang="en-US" sz="2000" i="1" dirty="0">
                <a:solidFill>
                  <a:schemeClr val="accent1">
                    <a:lumMod val="75000"/>
                  </a:schemeClr>
                </a:solidFill>
              </a:rPr>
              <a:t> </a:t>
            </a:r>
            <a:r>
              <a:rPr lang="en-US" sz="2000" b="1" i="1" dirty="0">
                <a:solidFill>
                  <a:schemeClr val="accent1">
                    <a:lumMod val="75000"/>
                  </a:schemeClr>
                </a:solidFill>
              </a:rPr>
              <a:t>JPEG</a:t>
            </a:r>
            <a:r>
              <a:rPr lang="en-US" sz="2000" dirty="0"/>
              <a:t>. </a:t>
            </a:r>
            <a:r>
              <a:rPr lang="en-US" sz="2000" b="1" i="1" dirty="0"/>
              <a:t>Left. </a:t>
            </a:r>
            <a:r>
              <a:rPr lang="en-US" sz="2000" dirty="0"/>
              <a:t>Histogram of 2016 females. To analyze only females, </a:t>
            </a:r>
            <a:r>
              <a:rPr lang="en-US" sz="2000" b="1" i="1" dirty="0">
                <a:solidFill>
                  <a:schemeClr val="accent1">
                    <a:lumMod val="75000"/>
                  </a:schemeClr>
                </a:solidFill>
              </a:rPr>
              <a:t>Block samples by group: Sex = M</a:t>
            </a:r>
            <a:endParaRPr lang="en-US" sz="2000" b="1" i="1" dirty="0"/>
          </a:p>
        </p:txBody>
      </p:sp>
      <p:sp>
        <p:nvSpPr>
          <p:cNvPr id="11" name="Rectangle 10">
            <a:extLst>
              <a:ext uri="{FF2B5EF4-FFF2-40B4-BE49-F238E27FC236}">
                <a16:creationId xmlns:a16="http://schemas.microsoft.com/office/drawing/2014/main" id="{5236A5CE-CC41-BA4F-9E09-05018D2B7339}"/>
              </a:ext>
            </a:extLst>
          </p:cNvPr>
          <p:cNvSpPr/>
          <p:nvPr/>
        </p:nvSpPr>
        <p:spPr>
          <a:xfrm>
            <a:off x="4204347" y="4285899"/>
            <a:ext cx="1633837" cy="923330"/>
          </a:xfrm>
          <a:prstGeom prst="rect">
            <a:avLst/>
          </a:prstGeom>
        </p:spPr>
        <p:txBody>
          <a:bodyPr wrap="square">
            <a:spAutoFit/>
          </a:bodyPr>
          <a:lstStyle/>
          <a:p>
            <a:pPr algn="ctr"/>
            <a:endParaRPr lang="en-US" sz="1600" b="1" dirty="0">
              <a:solidFill>
                <a:schemeClr val="bg1"/>
              </a:solidFill>
            </a:endParaRPr>
          </a:p>
          <a:p>
            <a:pPr algn="ctr"/>
            <a:r>
              <a:rPr lang="en-US" sz="2000" b="1" i="1" dirty="0">
                <a:solidFill>
                  <a:schemeClr val="bg1"/>
                </a:solidFill>
              </a:rPr>
              <a:t>All</a:t>
            </a:r>
          </a:p>
          <a:p>
            <a:pPr algn="ctr"/>
            <a:r>
              <a:rPr lang="en-US" b="1" i="1" dirty="0">
                <a:solidFill>
                  <a:schemeClr val="bg1"/>
                </a:solidFill>
              </a:rPr>
              <a:t>n</a:t>
            </a:r>
            <a:r>
              <a:rPr lang="en-US" b="1" dirty="0">
                <a:solidFill>
                  <a:schemeClr val="bg1"/>
                </a:solidFill>
              </a:rPr>
              <a:t> =  4094</a:t>
            </a:r>
            <a:endParaRPr lang="en-US" sz="1100" dirty="0">
              <a:solidFill>
                <a:schemeClr val="bg1"/>
              </a:solidFill>
            </a:endParaRPr>
          </a:p>
        </p:txBody>
      </p:sp>
      <p:sp>
        <p:nvSpPr>
          <p:cNvPr id="14" name="Rectangle 13">
            <a:extLst>
              <a:ext uri="{FF2B5EF4-FFF2-40B4-BE49-F238E27FC236}">
                <a16:creationId xmlns:a16="http://schemas.microsoft.com/office/drawing/2014/main" id="{EF67F3CD-E49E-A54C-969A-E3D3F54FC6C0}"/>
              </a:ext>
            </a:extLst>
          </p:cNvPr>
          <p:cNvSpPr/>
          <p:nvPr/>
        </p:nvSpPr>
        <p:spPr>
          <a:xfrm>
            <a:off x="8734797" y="4289645"/>
            <a:ext cx="1993262" cy="923330"/>
          </a:xfrm>
          <a:prstGeom prst="rect">
            <a:avLst/>
          </a:prstGeom>
        </p:spPr>
        <p:txBody>
          <a:bodyPr wrap="square">
            <a:spAutoFit/>
          </a:bodyPr>
          <a:lstStyle/>
          <a:p>
            <a:pPr algn="ctr"/>
            <a:endParaRPr lang="en-US" sz="1600" b="1" dirty="0">
              <a:solidFill>
                <a:schemeClr val="bg1"/>
              </a:solidFill>
            </a:endParaRPr>
          </a:p>
          <a:p>
            <a:pPr algn="ctr"/>
            <a:r>
              <a:rPr lang="en-US" sz="2000" b="1" i="1" dirty="0">
                <a:solidFill>
                  <a:schemeClr val="bg1"/>
                </a:solidFill>
              </a:rPr>
              <a:t>Females</a:t>
            </a:r>
          </a:p>
          <a:p>
            <a:pPr algn="ctr"/>
            <a:r>
              <a:rPr lang="en-US" b="1" i="1" dirty="0">
                <a:solidFill>
                  <a:schemeClr val="bg1"/>
                </a:solidFill>
              </a:rPr>
              <a:t>n</a:t>
            </a:r>
            <a:r>
              <a:rPr lang="en-US" b="1" dirty="0">
                <a:solidFill>
                  <a:schemeClr val="bg1"/>
                </a:solidFill>
              </a:rPr>
              <a:t> =  2016</a:t>
            </a:r>
            <a:endParaRPr lang="en-US" sz="1400" dirty="0">
              <a:solidFill>
                <a:schemeClr val="bg1"/>
              </a:solidFill>
            </a:endParaRPr>
          </a:p>
        </p:txBody>
      </p:sp>
      <p:pic>
        <p:nvPicPr>
          <p:cNvPr id="16" name="Picture 15">
            <a:extLst>
              <a:ext uri="{FF2B5EF4-FFF2-40B4-BE49-F238E27FC236}">
                <a16:creationId xmlns:a16="http://schemas.microsoft.com/office/drawing/2014/main" id="{10969FBC-0354-164E-8DEB-D80BE967FA1F}"/>
              </a:ext>
            </a:extLst>
          </p:cNvPr>
          <p:cNvPicPr>
            <a:picLocks noChangeAspect="1"/>
          </p:cNvPicPr>
          <p:nvPr/>
        </p:nvPicPr>
        <p:blipFill>
          <a:blip r:embed="rId4"/>
          <a:stretch>
            <a:fillRect/>
          </a:stretch>
        </p:blipFill>
        <p:spPr>
          <a:xfrm>
            <a:off x="7254312" y="89636"/>
            <a:ext cx="4800600" cy="723900"/>
          </a:xfrm>
          <a:prstGeom prst="rect">
            <a:avLst/>
          </a:prstGeom>
        </p:spPr>
      </p:pic>
      <p:sp>
        <p:nvSpPr>
          <p:cNvPr id="17" name="Rounded Rectangle 16">
            <a:extLst>
              <a:ext uri="{FF2B5EF4-FFF2-40B4-BE49-F238E27FC236}">
                <a16:creationId xmlns:a16="http://schemas.microsoft.com/office/drawing/2014/main" id="{0C4EC49F-1D8B-D446-9318-54B4E3A08EC6}"/>
              </a:ext>
            </a:extLst>
          </p:cNvPr>
          <p:cNvSpPr/>
          <p:nvPr/>
        </p:nvSpPr>
        <p:spPr>
          <a:xfrm>
            <a:off x="7197866" y="86771"/>
            <a:ext cx="4910587" cy="704850"/>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4F38DD55-2D3B-D342-8EE1-1B28537AFCC2}"/>
              </a:ext>
            </a:extLst>
          </p:cNvPr>
          <p:cNvSpPr/>
          <p:nvPr/>
        </p:nvSpPr>
        <p:spPr>
          <a:xfrm>
            <a:off x="5467" y="-1786"/>
            <a:ext cx="2925353" cy="523220"/>
          </a:xfrm>
          <a:prstGeom prst="rect">
            <a:avLst/>
          </a:prstGeom>
        </p:spPr>
        <p:txBody>
          <a:bodyPr wrap="none">
            <a:spAutoFit/>
          </a:bodyPr>
          <a:lstStyle/>
          <a:p>
            <a:r>
              <a:rPr lang="en-US" sz="2800" b="1" i="1" dirty="0">
                <a:solidFill>
                  <a:schemeClr val="accent1">
                    <a:lumMod val="75000"/>
                  </a:schemeClr>
                </a:solidFill>
              </a:rPr>
              <a:t>Statistics windows</a:t>
            </a:r>
            <a:endParaRPr lang="en-US" sz="1600" dirty="0">
              <a:solidFill>
                <a:schemeClr val="accent1">
                  <a:lumMod val="75000"/>
                </a:schemeClr>
              </a:solidFill>
            </a:endParaRPr>
          </a:p>
        </p:txBody>
      </p:sp>
      <p:pic>
        <p:nvPicPr>
          <p:cNvPr id="10" name="Picture 9">
            <a:extLst>
              <a:ext uri="{FF2B5EF4-FFF2-40B4-BE49-F238E27FC236}">
                <a16:creationId xmlns:a16="http://schemas.microsoft.com/office/drawing/2014/main" id="{FD54AB54-05B8-604B-830D-54A8819B1BD4}"/>
              </a:ext>
            </a:extLst>
          </p:cNvPr>
          <p:cNvPicPr>
            <a:picLocks noChangeAspect="1"/>
          </p:cNvPicPr>
          <p:nvPr/>
        </p:nvPicPr>
        <p:blipFill>
          <a:blip r:embed="rId5"/>
          <a:stretch>
            <a:fillRect/>
          </a:stretch>
        </p:blipFill>
        <p:spPr>
          <a:xfrm>
            <a:off x="3013024" y="125071"/>
            <a:ext cx="4060614" cy="729368"/>
          </a:xfrm>
          <a:prstGeom prst="rect">
            <a:avLst/>
          </a:prstGeom>
        </p:spPr>
      </p:pic>
      <p:pic>
        <p:nvPicPr>
          <p:cNvPr id="13" name="Picture 12">
            <a:extLst>
              <a:ext uri="{FF2B5EF4-FFF2-40B4-BE49-F238E27FC236}">
                <a16:creationId xmlns:a16="http://schemas.microsoft.com/office/drawing/2014/main" id="{5D7AA150-2E7A-DE49-B867-E369A345B2D6}"/>
              </a:ext>
            </a:extLst>
          </p:cNvPr>
          <p:cNvPicPr>
            <a:picLocks noChangeAspect="1"/>
          </p:cNvPicPr>
          <p:nvPr/>
        </p:nvPicPr>
        <p:blipFill>
          <a:blip r:embed="rId6"/>
          <a:stretch>
            <a:fillRect/>
          </a:stretch>
        </p:blipFill>
        <p:spPr>
          <a:xfrm>
            <a:off x="96770" y="578387"/>
            <a:ext cx="2951564" cy="4276948"/>
          </a:xfrm>
          <a:prstGeom prst="rect">
            <a:avLst/>
          </a:prstGeom>
        </p:spPr>
      </p:pic>
      <p:pic>
        <p:nvPicPr>
          <p:cNvPr id="24" name="Picture 23">
            <a:extLst>
              <a:ext uri="{FF2B5EF4-FFF2-40B4-BE49-F238E27FC236}">
                <a16:creationId xmlns:a16="http://schemas.microsoft.com/office/drawing/2014/main" id="{7F1593BE-CA9A-C942-868A-FC89AC2C5EC1}"/>
              </a:ext>
            </a:extLst>
          </p:cNvPr>
          <p:cNvPicPr>
            <a:picLocks noChangeAspect="1"/>
          </p:cNvPicPr>
          <p:nvPr/>
        </p:nvPicPr>
        <p:blipFill rotWithShape="1">
          <a:blip r:embed="rId7"/>
          <a:srcRect l="46379" t="4170" r="2405" b="6199"/>
          <a:stretch/>
        </p:blipFill>
        <p:spPr>
          <a:xfrm>
            <a:off x="3657599" y="1030310"/>
            <a:ext cx="425003" cy="2215166"/>
          </a:xfrm>
          <a:prstGeom prst="rect">
            <a:avLst/>
          </a:prstGeom>
        </p:spPr>
      </p:pic>
      <p:pic>
        <p:nvPicPr>
          <p:cNvPr id="26" name="Picture 25">
            <a:extLst>
              <a:ext uri="{FF2B5EF4-FFF2-40B4-BE49-F238E27FC236}">
                <a16:creationId xmlns:a16="http://schemas.microsoft.com/office/drawing/2014/main" id="{4FC0F728-084A-9E4F-966A-787BDEFEE8E2}"/>
              </a:ext>
            </a:extLst>
          </p:cNvPr>
          <p:cNvPicPr>
            <a:picLocks noChangeAspect="1"/>
          </p:cNvPicPr>
          <p:nvPr/>
        </p:nvPicPr>
        <p:blipFill>
          <a:blip r:embed="rId8"/>
          <a:stretch>
            <a:fillRect/>
          </a:stretch>
        </p:blipFill>
        <p:spPr>
          <a:xfrm>
            <a:off x="4391695" y="3635053"/>
            <a:ext cx="1177968" cy="869510"/>
          </a:xfrm>
          <a:prstGeom prst="rect">
            <a:avLst/>
          </a:prstGeom>
        </p:spPr>
      </p:pic>
      <p:pic>
        <p:nvPicPr>
          <p:cNvPr id="28" name="Picture 27">
            <a:extLst>
              <a:ext uri="{FF2B5EF4-FFF2-40B4-BE49-F238E27FC236}">
                <a16:creationId xmlns:a16="http://schemas.microsoft.com/office/drawing/2014/main" id="{67625671-740C-0B47-A1AE-132F6E0EAE0C}"/>
              </a:ext>
            </a:extLst>
          </p:cNvPr>
          <p:cNvPicPr>
            <a:picLocks noChangeAspect="1"/>
          </p:cNvPicPr>
          <p:nvPr/>
        </p:nvPicPr>
        <p:blipFill rotWithShape="1">
          <a:blip r:embed="rId9"/>
          <a:srcRect t="14669" r="1065" b="7569"/>
          <a:stretch/>
        </p:blipFill>
        <p:spPr>
          <a:xfrm>
            <a:off x="5741895" y="954962"/>
            <a:ext cx="3792512" cy="419724"/>
          </a:xfrm>
          <a:prstGeom prst="rect">
            <a:avLst/>
          </a:prstGeom>
        </p:spPr>
      </p:pic>
      <p:pic>
        <p:nvPicPr>
          <p:cNvPr id="34" name="Picture 33">
            <a:extLst>
              <a:ext uri="{FF2B5EF4-FFF2-40B4-BE49-F238E27FC236}">
                <a16:creationId xmlns:a16="http://schemas.microsoft.com/office/drawing/2014/main" id="{8D044D61-87C4-594D-A7DE-712DC4980387}"/>
              </a:ext>
            </a:extLst>
          </p:cNvPr>
          <p:cNvPicPr>
            <a:picLocks noChangeAspect="1"/>
          </p:cNvPicPr>
          <p:nvPr/>
        </p:nvPicPr>
        <p:blipFill>
          <a:blip r:embed="rId10"/>
          <a:stretch>
            <a:fillRect/>
          </a:stretch>
        </p:blipFill>
        <p:spPr>
          <a:xfrm>
            <a:off x="10232136" y="981710"/>
            <a:ext cx="1959864" cy="2786682"/>
          </a:xfrm>
          <a:prstGeom prst="rect">
            <a:avLst/>
          </a:prstGeom>
        </p:spPr>
      </p:pic>
    </p:spTree>
    <p:extLst>
      <p:ext uri="{BB962C8B-B14F-4D97-AF65-F5344CB8AC3E}">
        <p14:creationId xmlns:p14="http://schemas.microsoft.com/office/powerpoint/2010/main" val="18772615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04E380E-85D0-3749-B7C2-4A45227B1108}"/>
              </a:ext>
            </a:extLst>
          </p:cNvPr>
          <p:cNvPicPr>
            <a:picLocks noChangeAspect="1"/>
          </p:cNvPicPr>
          <p:nvPr/>
        </p:nvPicPr>
        <p:blipFill rotWithShape="1">
          <a:blip r:embed="rId2"/>
          <a:srcRect l="1222" r="1628" b="3992"/>
          <a:stretch/>
        </p:blipFill>
        <p:spPr>
          <a:xfrm>
            <a:off x="0" y="659221"/>
            <a:ext cx="12145348" cy="4720854"/>
          </a:xfrm>
          <a:prstGeom prst="rect">
            <a:avLst/>
          </a:prstGeom>
        </p:spPr>
      </p:pic>
      <p:sp>
        <p:nvSpPr>
          <p:cNvPr id="4" name="Subtitle 2">
            <a:extLst>
              <a:ext uri="{FF2B5EF4-FFF2-40B4-BE49-F238E27FC236}">
                <a16:creationId xmlns:a16="http://schemas.microsoft.com/office/drawing/2014/main" id="{663AAA0A-7576-364F-B328-A1E722B5E474}"/>
              </a:ext>
            </a:extLst>
          </p:cNvPr>
          <p:cNvSpPr>
            <a:spLocks noGrp="1"/>
          </p:cNvSpPr>
          <p:nvPr>
            <p:ph type="subTitle" idx="1"/>
          </p:nvPr>
        </p:nvSpPr>
        <p:spPr>
          <a:xfrm>
            <a:off x="359807" y="5526741"/>
            <a:ext cx="11702205" cy="1507920"/>
          </a:xfrm>
        </p:spPr>
        <p:txBody>
          <a:bodyPr>
            <a:normAutofit/>
          </a:bodyPr>
          <a:lstStyle/>
          <a:p>
            <a:pPr algn="l"/>
            <a:r>
              <a:rPr lang="en-US" sz="2000" b="1" dirty="0"/>
              <a:t>Slide 33</a:t>
            </a:r>
            <a:r>
              <a:rPr lang="en-US" sz="2000" dirty="0"/>
              <a:t>. </a:t>
            </a:r>
            <a:r>
              <a:rPr lang="en-US" sz="2000" b="1" i="1" dirty="0"/>
              <a:t>Top</a:t>
            </a:r>
            <a:r>
              <a:rPr lang="en-US" sz="2000" dirty="0"/>
              <a:t>. Maps for both males and females with three cofactors: </a:t>
            </a:r>
            <a:r>
              <a:rPr lang="en-US" sz="2000" b="1" i="1" dirty="0">
                <a:solidFill>
                  <a:schemeClr val="accent1">
                    <a:lumMod val="75000"/>
                  </a:schemeClr>
                </a:solidFill>
              </a:rPr>
              <a:t>batch</a:t>
            </a:r>
            <a:r>
              <a:rPr lang="en-US" sz="2000" dirty="0"/>
              <a:t>, </a:t>
            </a:r>
            <a:r>
              <a:rPr lang="en-US" sz="2000" b="1" i="1" dirty="0">
                <a:solidFill>
                  <a:schemeClr val="accent1">
                    <a:lumMod val="75000"/>
                  </a:schemeClr>
                </a:solidFill>
              </a:rPr>
              <a:t>sex</a:t>
            </a:r>
            <a:r>
              <a:rPr lang="en-US" sz="2000" dirty="0"/>
              <a:t>, and </a:t>
            </a:r>
            <a:r>
              <a:rPr lang="en-US" sz="2000" b="1" i="1" dirty="0">
                <a:solidFill>
                  <a:schemeClr val="accent1">
                    <a:lumMod val="75000"/>
                  </a:schemeClr>
                </a:solidFill>
              </a:rPr>
              <a:t>center</a:t>
            </a:r>
            <a:r>
              <a:rPr lang="en-US" sz="2000" dirty="0"/>
              <a:t> (HSR_10443, 10444, 10446). The </a:t>
            </a:r>
            <a:r>
              <a:rPr lang="en-US" sz="2000" i="1" dirty="0"/>
              <a:t>x</a:t>
            </a:r>
            <a:r>
              <a:rPr lang="en-US" sz="2000" dirty="0"/>
              <a:t>-axis lists chromosomes on a </a:t>
            </a:r>
            <a:r>
              <a:rPr lang="en-US" sz="2000" dirty="0" err="1"/>
              <a:t>megabase</a:t>
            </a:r>
            <a:r>
              <a:rPr lang="en-US" sz="2000" dirty="0"/>
              <a:t> (Mb) scale, except </a:t>
            </a:r>
            <a:r>
              <a:rPr lang="en-US" sz="2000" dirty="0" err="1"/>
              <a:t>Chr</a:t>
            </a:r>
            <a:r>
              <a:rPr lang="en-US" sz="2000" dirty="0"/>
              <a:t> X and Y. The </a:t>
            </a:r>
            <a:r>
              <a:rPr lang="en-US" sz="2000" i="1" dirty="0"/>
              <a:t>y</a:t>
            </a:r>
            <a:r>
              <a:rPr lang="en-US" sz="2000" dirty="0"/>
              <a:t>-axis is minus the logarithm of the  linkage probability (–log </a:t>
            </a:r>
            <a:r>
              <a:rPr lang="en-US" sz="2000" i="1" dirty="0"/>
              <a:t>p</a:t>
            </a:r>
            <a:r>
              <a:rPr lang="en-US" sz="2000" dirty="0"/>
              <a:t>). The </a:t>
            </a:r>
            <a:r>
              <a:rPr lang="en-US" sz="2000" dirty="0" err="1"/>
              <a:t>Chr</a:t>
            </a:r>
            <a:r>
              <a:rPr lang="en-US" sz="2000" dirty="0"/>
              <a:t> 14 locus has a peak linkage of about 6.4. These maps can be zoomed to single chromosome level or even small parts of chromosomes.</a:t>
            </a:r>
            <a:endParaRPr lang="en-US" sz="2000" b="1" dirty="0"/>
          </a:p>
        </p:txBody>
      </p:sp>
      <p:sp>
        <p:nvSpPr>
          <p:cNvPr id="9" name="Rectangle 8">
            <a:extLst>
              <a:ext uri="{FF2B5EF4-FFF2-40B4-BE49-F238E27FC236}">
                <a16:creationId xmlns:a16="http://schemas.microsoft.com/office/drawing/2014/main" id="{BA567665-C858-D24E-B017-493975EBDCCF}"/>
              </a:ext>
            </a:extLst>
          </p:cNvPr>
          <p:cNvSpPr/>
          <p:nvPr/>
        </p:nvSpPr>
        <p:spPr>
          <a:xfrm>
            <a:off x="19404" y="-22115"/>
            <a:ext cx="11128207" cy="523220"/>
          </a:xfrm>
          <a:prstGeom prst="rect">
            <a:avLst/>
          </a:prstGeom>
        </p:spPr>
        <p:txBody>
          <a:bodyPr wrap="square">
            <a:spAutoFit/>
          </a:bodyPr>
          <a:lstStyle/>
          <a:p>
            <a:r>
              <a:rPr lang="en-US" sz="2800" b="1" i="1" dirty="0">
                <a:solidFill>
                  <a:schemeClr val="accent1">
                    <a:lumMod val="75000"/>
                  </a:schemeClr>
                </a:solidFill>
              </a:rPr>
              <a:t>Maps for body weight with cofactors with GEMMA (</a:t>
            </a:r>
            <a:r>
              <a:rPr lang="en-US" sz="2400" b="1" i="1" dirty="0">
                <a:solidFill>
                  <a:schemeClr val="accent1">
                    <a:lumMod val="75000"/>
                  </a:schemeClr>
                </a:solidFill>
              </a:rPr>
              <a:t>about 45 minute job</a:t>
            </a:r>
            <a:r>
              <a:rPr lang="en-US" sz="2800" b="1" i="1" dirty="0">
                <a:solidFill>
                  <a:schemeClr val="accent1">
                    <a:lumMod val="75000"/>
                  </a:schemeClr>
                </a:solidFill>
              </a:rPr>
              <a:t>)</a:t>
            </a:r>
            <a:endParaRPr lang="en-US" sz="2000" i="1" dirty="0">
              <a:solidFill>
                <a:schemeClr val="accent1">
                  <a:lumMod val="75000"/>
                </a:schemeClr>
              </a:solidFill>
            </a:endParaRPr>
          </a:p>
        </p:txBody>
      </p:sp>
    </p:spTree>
    <p:extLst>
      <p:ext uri="{BB962C8B-B14F-4D97-AF65-F5344CB8AC3E}">
        <p14:creationId xmlns:p14="http://schemas.microsoft.com/office/powerpoint/2010/main" val="54866861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10969FBC-0354-164E-8DEB-D80BE967FA1F}"/>
              </a:ext>
            </a:extLst>
          </p:cNvPr>
          <p:cNvPicPr>
            <a:picLocks noChangeAspect="1"/>
          </p:cNvPicPr>
          <p:nvPr/>
        </p:nvPicPr>
        <p:blipFill rotWithShape="1">
          <a:blip r:embed="rId2"/>
          <a:srcRect r="84310"/>
          <a:stretch/>
        </p:blipFill>
        <p:spPr>
          <a:xfrm>
            <a:off x="7079990" y="390081"/>
            <a:ext cx="1540509" cy="1480545"/>
          </a:xfrm>
          <a:prstGeom prst="rect">
            <a:avLst/>
          </a:prstGeom>
        </p:spPr>
      </p:pic>
      <p:sp>
        <p:nvSpPr>
          <p:cNvPr id="17" name="Rounded Rectangle 16">
            <a:extLst>
              <a:ext uri="{FF2B5EF4-FFF2-40B4-BE49-F238E27FC236}">
                <a16:creationId xmlns:a16="http://schemas.microsoft.com/office/drawing/2014/main" id="{0C4EC49F-1D8B-D446-9318-54B4E3A08EC6}"/>
              </a:ext>
            </a:extLst>
          </p:cNvPr>
          <p:cNvSpPr/>
          <p:nvPr/>
        </p:nvSpPr>
        <p:spPr>
          <a:xfrm>
            <a:off x="7164217" y="540598"/>
            <a:ext cx="1266865" cy="1306285"/>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4F38DD55-2D3B-D342-8EE1-1B28537AFCC2}"/>
              </a:ext>
            </a:extLst>
          </p:cNvPr>
          <p:cNvSpPr/>
          <p:nvPr/>
        </p:nvSpPr>
        <p:spPr>
          <a:xfrm>
            <a:off x="9819" y="0"/>
            <a:ext cx="6791283" cy="523220"/>
          </a:xfrm>
          <a:prstGeom prst="rect">
            <a:avLst/>
          </a:prstGeom>
        </p:spPr>
        <p:txBody>
          <a:bodyPr wrap="none">
            <a:spAutoFit/>
          </a:bodyPr>
          <a:lstStyle/>
          <a:p>
            <a:r>
              <a:rPr lang="en-US" sz="2800" b="1" i="1" dirty="0">
                <a:solidFill>
                  <a:schemeClr val="accent1">
                    <a:lumMod val="75000"/>
                  </a:schemeClr>
                </a:solidFill>
              </a:rPr>
              <a:t>Edit in </a:t>
            </a:r>
            <a:r>
              <a:rPr lang="en-US" sz="2800" b="1" i="1" dirty="0" err="1">
                <a:solidFill>
                  <a:schemeClr val="accent1">
                    <a:lumMod val="75000"/>
                  </a:schemeClr>
                </a:solidFill>
              </a:rPr>
              <a:t>ChartStudio</a:t>
            </a:r>
            <a:r>
              <a:rPr lang="en-US" sz="2800" b="1" i="1" dirty="0">
                <a:solidFill>
                  <a:schemeClr val="accent1">
                    <a:lumMod val="75000"/>
                  </a:schemeClr>
                </a:solidFill>
              </a:rPr>
              <a:t> to get publication quality</a:t>
            </a:r>
            <a:endParaRPr lang="en-US" sz="1600" dirty="0">
              <a:solidFill>
                <a:schemeClr val="accent1">
                  <a:lumMod val="75000"/>
                </a:schemeClr>
              </a:solidFill>
            </a:endParaRPr>
          </a:p>
        </p:txBody>
      </p:sp>
      <p:pic>
        <p:nvPicPr>
          <p:cNvPr id="3" name="Picture 2">
            <a:extLst>
              <a:ext uri="{FF2B5EF4-FFF2-40B4-BE49-F238E27FC236}">
                <a16:creationId xmlns:a16="http://schemas.microsoft.com/office/drawing/2014/main" id="{28BE3486-6AE3-3847-BE49-15B04A27B232}"/>
              </a:ext>
            </a:extLst>
          </p:cNvPr>
          <p:cNvPicPr>
            <a:picLocks noChangeAspect="1"/>
          </p:cNvPicPr>
          <p:nvPr/>
        </p:nvPicPr>
        <p:blipFill>
          <a:blip r:embed="rId3"/>
          <a:stretch>
            <a:fillRect/>
          </a:stretch>
        </p:blipFill>
        <p:spPr>
          <a:xfrm>
            <a:off x="-309284" y="183777"/>
            <a:ext cx="7378667" cy="6176681"/>
          </a:xfrm>
          <a:prstGeom prst="rect">
            <a:avLst/>
          </a:prstGeom>
        </p:spPr>
      </p:pic>
      <p:sp>
        <p:nvSpPr>
          <p:cNvPr id="8" name="Subtitle 2">
            <a:extLst>
              <a:ext uri="{FF2B5EF4-FFF2-40B4-BE49-F238E27FC236}">
                <a16:creationId xmlns:a16="http://schemas.microsoft.com/office/drawing/2014/main" id="{ECE0A580-1857-B843-B9B1-EC43BFC4301A}"/>
              </a:ext>
            </a:extLst>
          </p:cNvPr>
          <p:cNvSpPr txBox="1">
            <a:spLocks/>
          </p:cNvSpPr>
          <p:nvPr/>
        </p:nvSpPr>
        <p:spPr>
          <a:xfrm>
            <a:off x="389014" y="5928512"/>
            <a:ext cx="11539129" cy="1197296"/>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2000" b="1" dirty="0"/>
              <a:t>Slide 34</a:t>
            </a:r>
            <a:r>
              <a:rPr lang="en-US" sz="2000" dirty="0"/>
              <a:t>.  Any of the statistic plots generated by </a:t>
            </a:r>
            <a:r>
              <a:rPr lang="en-US" sz="2000" b="1" i="1" dirty="0" err="1"/>
              <a:t>Plotly</a:t>
            </a:r>
            <a:r>
              <a:rPr lang="en-US" sz="2000" dirty="0"/>
              <a:t> can be modified in </a:t>
            </a:r>
            <a:r>
              <a:rPr lang="en-US" sz="2000" b="1" i="1" dirty="0">
                <a:solidFill>
                  <a:schemeClr val="accent1">
                    <a:lumMod val="50000"/>
                  </a:schemeClr>
                </a:solidFill>
              </a:rPr>
              <a:t>Chart Studio</a:t>
            </a:r>
            <a:r>
              <a:rPr lang="en-US" sz="2000" dirty="0"/>
              <a:t>. Click on the </a:t>
            </a:r>
            <a:r>
              <a:rPr lang="en-US" sz="2000" b="1" i="1" dirty="0">
                <a:solidFill>
                  <a:schemeClr val="accent1">
                    <a:lumMod val="75000"/>
                  </a:schemeClr>
                </a:solidFill>
              </a:rPr>
              <a:t>Edit</a:t>
            </a:r>
            <a:r>
              <a:rPr lang="en-US" sz="2000" i="1" dirty="0">
                <a:solidFill>
                  <a:schemeClr val="accent1">
                    <a:lumMod val="75000"/>
                  </a:schemeClr>
                </a:solidFill>
              </a:rPr>
              <a:t> </a:t>
            </a:r>
            <a:r>
              <a:rPr lang="en-US" sz="2000" b="1" i="1" dirty="0">
                <a:solidFill>
                  <a:schemeClr val="accent1">
                    <a:lumMod val="75000"/>
                  </a:schemeClr>
                </a:solidFill>
              </a:rPr>
              <a:t>pencil</a:t>
            </a:r>
            <a:r>
              <a:rPr lang="en-US" sz="2000" i="1" dirty="0">
                <a:solidFill>
                  <a:schemeClr val="accent1">
                    <a:lumMod val="75000"/>
                  </a:schemeClr>
                </a:solidFill>
              </a:rPr>
              <a:t> </a:t>
            </a:r>
            <a:r>
              <a:rPr lang="en-US" sz="2000" dirty="0"/>
              <a:t>icon. In this example, a default histogram has been modified in many small ways, including bar color, axes labels, tick marks, and the x-axis has been modified to show bins between 10 and 90 grams only. Free.</a:t>
            </a:r>
          </a:p>
        </p:txBody>
      </p:sp>
    </p:spTree>
    <p:extLst>
      <p:ext uri="{BB962C8B-B14F-4D97-AF65-F5344CB8AC3E}">
        <p14:creationId xmlns:p14="http://schemas.microsoft.com/office/powerpoint/2010/main" val="348441220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23FD2B4-3052-2748-BC4E-C776BBC00F1E}"/>
              </a:ext>
            </a:extLst>
          </p:cNvPr>
          <p:cNvSpPr/>
          <p:nvPr/>
        </p:nvSpPr>
        <p:spPr>
          <a:xfrm>
            <a:off x="4045001" y="57875"/>
            <a:ext cx="437940" cy="307777"/>
          </a:xfrm>
          <a:prstGeom prst="rect">
            <a:avLst/>
          </a:prstGeom>
        </p:spPr>
        <p:txBody>
          <a:bodyPr wrap="none">
            <a:spAutoFit/>
          </a:bodyPr>
          <a:lstStyle/>
          <a:p>
            <a:r>
              <a:rPr lang="en-US" sz="1400" b="1" dirty="0">
                <a:solidFill>
                  <a:schemeClr val="bg1"/>
                </a:solidFill>
              </a:rPr>
              <a:t>Mb</a:t>
            </a:r>
            <a:endParaRPr lang="en-US" dirty="0"/>
          </a:p>
        </p:txBody>
      </p:sp>
      <p:sp>
        <p:nvSpPr>
          <p:cNvPr id="8" name="Rectangle 7">
            <a:extLst>
              <a:ext uri="{FF2B5EF4-FFF2-40B4-BE49-F238E27FC236}">
                <a16:creationId xmlns:a16="http://schemas.microsoft.com/office/drawing/2014/main" id="{90DE226A-6CCF-2044-A9B6-CB3AF91E229E}"/>
              </a:ext>
            </a:extLst>
          </p:cNvPr>
          <p:cNvSpPr/>
          <p:nvPr/>
        </p:nvSpPr>
        <p:spPr>
          <a:xfrm>
            <a:off x="11545" y="-5702"/>
            <a:ext cx="5846329" cy="523220"/>
          </a:xfrm>
          <a:prstGeom prst="rect">
            <a:avLst/>
          </a:prstGeom>
        </p:spPr>
        <p:txBody>
          <a:bodyPr wrap="square">
            <a:spAutoFit/>
          </a:bodyPr>
          <a:lstStyle/>
          <a:p>
            <a:r>
              <a:rPr lang="en-US" sz="2800" b="1" i="1" dirty="0">
                <a:solidFill>
                  <a:schemeClr val="accent1">
                    <a:lumMod val="75000"/>
                  </a:schemeClr>
                </a:solidFill>
              </a:rPr>
              <a:t>HS genotypes are complex</a:t>
            </a:r>
            <a:endParaRPr lang="en-US" sz="2000" i="1" dirty="0">
              <a:solidFill>
                <a:schemeClr val="accent1">
                  <a:lumMod val="75000"/>
                </a:schemeClr>
              </a:solidFill>
            </a:endParaRPr>
          </a:p>
        </p:txBody>
      </p:sp>
      <p:sp>
        <p:nvSpPr>
          <p:cNvPr id="4" name="Subtitle 2">
            <a:extLst>
              <a:ext uri="{FF2B5EF4-FFF2-40B4-BE49-F238E27FC236}">
                <a16:creationId xmlns:a16="http://schemas.microsoft.com/office/drawing/2014/main" id="{663AAA0A-7576-364F-B328-A1E722B5E474}"/>
              </a:ext>
            </a:extLst>
          </p:cNvPr>
          <p:cNvSpPr>
            <a:spLocks noGrp="1"/>
          </p:cNvSpPr>
          <p:nvPr>
            <p:ph type="subTitle" idx="1"/>
          </p:nvPr>
        </p:nvSpPr>
        <p:spPr>
          <a:xfrm>
            <a:off x="1" y="5345200"/>
            <a:ext cx="12191999" cy="1512800"/>
          </a:xfrm>
          <a:solidFill>
            <a:schemeClr val="bg1"/>
          </a:solidFill>
        </p:spPr>
        <p:txBody>
          <a:bodyPr>
            <a:normAutofit/>
          </a:bodyPr>
          <a:lstStyle/>
          <a:p>
            <a:pPr algn="l"/>
            <a:endParaRPr lang="en-US" sz="200" b="1" dirty="0"/>
          </a:p>
          <a:p>
            <a:pPr algn="l"/>
            <a:r>
              <a:rPr lang="en-US" sz="2000" b="1" dirty="0"/>
              <a:t>Slide 35</a:t>
            </a:r>
            <a:r>
              <a:rPr lang="en-US" sz="2000" dirty="0"/>
              <a:t>. </a:t>
            </a:r>
            <a:r>
              <a:rPr lang="en-US" sz="2000" b="1" i="1" dirty="0"/>
              <a:t>Left</a:t>
            </a:r>
            <a:r>
              <a:rPr lang="en-US" sz="2000" dirty="0"/>
              <a:t>. Table of the –log </a:t>
            </a:r>
            <a:r>
              <a:rPr lang="en-US" sz="2000" i="1" dirty="0"/>
              <a:t>p</a:t>
            </a:r>
            <a:r>
              <a:rPr lang="en-US" sz="2000" dirty="0"/>
              <a:t> linkage scores sorted from high to low by marker and position. The highest score for body weight is 6.4 on </a:t>
            </a:r>
            <a:r>
              <a:rPr lang="en-US" sz="2000" dirty="0" err="1"/>
              <a:t>Chr</a:t>
            </a:r>
            <a:r>
              <a:rPr lang="en-US" sz="2000" dirty="0"/>
              <a:t> 14 at </a:t>
            </a:r>
            <a:r>
              <a:rPr lang="en-US" sz="2000" i="1" dirty="0">
                <a:solidFill>
                  <a:srgbClr val="336699"/>
                </a:solidFill>
              </a:rPr>
              <a:t>16.851818</a:t>
            </a:r>
            <a:r>
              <a:rPr lang="en-US" sz="2000" dirty="0"/>
              <a:t> at Mb. </a:t>
            </a:r>
            <a:r>
              <a:rPr lang="en-US" sz="2000" b="1" i="1" dirty="0"/>
              <a:t>Middle</a:t>
            </a:r>
            <a:r>
              <a:rPr lang="en-US" sz="2000" dirty="0"/>
              <a:t> and </a:t>
            </a:r>
            <a:r>
              <a:rPr lang="en-US" sz="2000" b="1" i="1" dirty="0"/>
              <a:t>Right</a:t>
            </a:r>
            <a:r>
              <a:rPr lang="en-US" sz="2000" dirty="0"/>
              <a:t>. A 1.5 confidence interval drop in both proximal (top arrows) and distal (bottom arrows) directions from the peak is used to define an approximate confidence interval (CI). Sets of red arrows mark approximate 1.5 CIs.</a:t>
            </a:r>
          </a:p>
        </p:txBody>
      </p:sp>
      <p:sp>
        <p:nvSpPr>
          <p:cNvPr id="3" name="Rectangle 2">
            <a:extLst>
              <a:ext uri="{FF2B5EF4-FFF2-40B4-BE49-F238E27FC236}">
                <a16:creationId xmlns:a16="http://schemas.microsoft.com/office/drawing/2014/main" id="{6F99277F-094A-4D49-88C5-83B04B04BEBA}"/>
              </a:ext>
            </a:extLst>
          </p:cNvPr>
          <p:cNvSpPr/>
          <p:nvPr/>
        </p:nvSpPr>
        <p:spPr>
          <a:xfrm>
            <a:off x="6440672" y="382772"/>
            <a:ext cx="5278967" cy="646331"/>
          </a:xfrm>
          <a:prstGeom prst="rect">
            <a:avLst/>
          </a:prstGeom>
        </p:spPr>
        <p:txBody>
          <a:bodyPr wrap="square">
            <a:spAutoFit/>
          </a:bodyPr>
          <a:lstStyle/>
          <a:p>
            <a:r>
              <a:rPr lang="en-US" b="1" i="1">
                <a:solidFill>
                  <a:schemeClr val="accent1">
                    <a:lumMod val="75000"/>
                  </a:schemeClr>
                </a:solidFill>
              </a:rPr>
              <a:t>genenetwork.org/show_trait?trait_id=chr6:21892556&amp;dataset=HSNIH-PalmerGeno#redirect</a:t>
            </a:r>
          </a:p>
        </p:txBody>
      </p:sp>
      <p:pic>
        <p:nvPicPr>
          <p:cNvPr id="9" name="Picture 8">
            <a:extLst>
              <a:ext uri="{FF2B5EF4-FFF2-40B4-BE49-F238E27FC236}">
                <a16:creationId xmlns:a16="http://schemas.microsoft.com/office/drawing/2014/main" id="{793D08AD-0199-6A43-90D3-138849AD771C}"/>
              </a:ext>
            </a:extLst>
          </p:cNvPr>
          <p:cNvPicPr>
            <a:picLocks noChangeAspect="1"/>
          </p:cNvPicPr>
          <p:nvPr/>
        </p:nvPicPr>
        <p:blipFill>
          <a:blip r:embed="rId2"/>
          <a:stretch>
            <a:fillRect/>
          </a:stretch>
        </p:blipFill>
        <p:spPr>
          <a:xfrm>
            <a:off x="142875" y="632795"/>
            <a:ext cx="3675062" cy="2492992"/>
          </a:xfrm>
          <a:prstGeom prst="rect">
            <a:avLst/>
          </a:prstGeom>
        </p:spPr>
      </p:pic>
      <p:pic>
        <p:nvPicPr>
          <p:cNvPr id="12" name="Picture 11">
            <a:extLst>
              <a:ext uri="{FF2B5EF4-FFF2-40B4-BE49-F238E27FC236}">
                <a16:creationId xmlns:a16="http://schemas.microsoft.com/office/drawing/2014/main" id="{20AF5028-7ABB-B843-A40F-F09F2CFCDC92}"/>
              </a:ext>
            </a:extLst>
          </p:cNvPr>
          <p:cNvPicPr>
            <a:picLocks noChangeAspect="1"/>
          </p:cNvPicPr>
          <p:nvPr/>
        </p:nvPicPr>
        <p:blipFill>
          <a:blip r:embed="rId3"/>
          <a:stretch>
            <a:fillRect/>
          </a:stretch>
        </p:blipFill>
        <p:spPr>
          <a:xfrm>
            <a:off x="4082222" y="157162"/>
            <a:ext cx="1887631" cy="3904475"/>
          </a:xfrm>
          <a:prstGeom prst="rect">
            <a:avLst/>
          </a:prstGeom>
        </p:spPr>
      </p:pic>
      <p:pic>
        <p:nvPicPr>
          <p:cNvPr id="14" name="Picture 13">
            <a:extLst>
              <a:ext uri="{FF2B5EF4-FFF2-40B4-BE49-F238E27FC236}">
                <a16:creationId xmlns:a16="http://schemas.microsoft.com/office/drawing/2014/main" id="{A249F25D-3DB3-CA4C-806F-992D7CF659E2}"/>
              </a:ext>
            </a:extLst>
          </p:cNvPr>
          <p:cNvPicPr>
            <a:picLocks noChangeAspect="1"/>
          </p:cNvPicPr>
          <p:nvPr/>
        </p:nvPicPr>
        <p:blipFill rotWithShape="1">
          <a:blip r:embed="rId4"/>
          <a:srcRect t="10232"/>
          <a:stretch/>
        </p:blipFill>
        <p:spPr>
          <a:xfrm>
            <a:off x="6164679" y="1148316"/>
            <a:ext cx="3965159" cy="4183344"/>
          </a:xfrm>
          <a:prstGeom prst="rect">
            <a:avLst/>
          </a:prstGeom>
        </p:spPr>
      </p:pic>
      <p:sp>
        <p:nvSpPr>
          <p:cNvPr id="15" name="TextBox 14">
            <a:extLst>
              <a:ext uri="{FF2B5EF4-FFF2-40B4-BE49-F238E27FC236}">
                <a16:creationId xmlns:a16="http://schemas.microsoft.com/office/drawing/2014/main" id="{A9DCDAFC-13A4-674C-830D-DEB504ECC0AE}"/>
              </a:ext>
            </a:extLst>
          </p:cNvPr>
          <p:cNvSpPr txBox="1"/>
          <p:nvPr/>
        </p:nvSpPr>
        <p:spPr>
          <a:xfrm>
            <a:off x="7229475" y="2557462"/>
            <a:ext cx="1853392" cy="646331"/>
          </a:xfrm>
          <a:prstGeom prst="rect">
            <a:avLst/>
          </a:prstGeom>
          <a:noFill/>
        </p:spPr>
        <p:txBody>
          <a:bodyPr wrap="none" rtlCol="0">
            <a:spAutoFit/>
          </a:bodyPr>
          <a:lstStyle/>
          <a:p>
            <a:r>
              <a:rPr lang="en-US"/>
              <a:t>Value 1: </a:t>
            </a:r>
            <a:r>
              <a:rPr lang="en-US" i="1"/>
              <a:t>n</a:t>
            </a:r>
            <a:r>
              <a:rPr lang="en-US"/>
              <a:t> = 259</a:t>
            </a:r>
          </a:p>
          <a:p>
            <a:r>
              <a:rPr lang="en-US"/>
              <a:t>Value 0: </a:t>
            </a:r>
            <a:r>
              <a:rPr lang="en-US" i="1"/>
              <a:t>n</a:t>
            </a:r>
            <a:r>
              <a:rPr lang="en-US"/>
              <a:t> = 2472</a:t>
            </a:r>
          </a:p>
        </p:txBody>
      </p:sp>
    </p:spTree>
    <p:extLst>
      <p:ext uri="{BB962C8B-B14F-4D97-AF65-F5344CB8AC3E}">
        <p14:creationId xmlns:p14="http://schemas.microsoft.com/office/powerpoint/2010/main" val="128674321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2">
            <a:extLst>
              <a:ext uri="{FF2B5EF4-FFF2-40B4-BE49-F238E27FC236}">
                <a16:creationId xmlns:a16="http://schemas.microsoft.com/office/drawing/2014/main" id="{663AAA0A-7576-364F-B328-A1E722B5E474}"/>
              </a:ext>
            </a:extLst>
          </p:cNvPr>
          <p:cNvSpPr>
            <a:spLocks noGrp="1"/>
          </p:cNvSpPr>
          <p:nvPr>
            <p:ph type="subTitle" idx="1"/>
          </p:nvPr>
        </p:nvSpPr>
        <p:spPr>
          <a:xfrm>
            <a:off x="196769" y="4143450"/>
            <a:ext cx="8021255" cy="2575654"/>
          </a:xfrm>
        </p:spPr>
        <p:txBody>
          <a:bodyPr>
            <a:normAutofit lnSpcReduction="10000"/>
          </a:bodyPr>
          <a:lstStyle/>
          <a:p>
            <a:pPr algn="l"/>
            <a:r>
              <a:rPr lang="en-US" sz="2000" b="1" dirty="0"/>
              <a:t>Slide 36</a:t>
            </a:r>
            <a:r>
              <a:rPr lang="en-US" sz="2000" dirty="0"/>
              <a:t>. </a:t>
            </a:r>
            <a:r>
              <a:rPr lang="en-US" sz="2000" b="1" i="1" dirty="0"/>
              <a:t>Left</a:t>
            </a:r>
            <a:r>
              <a:rPr lang="en-US" sz="2000" dirty="0"/>
              <a:t>. Peak linkage computed for 2000 stratified permutations of phenotypes within </a:t>
            </a:r>
            <a:r>
              <a:rPr lang="en-US" sz="2000" b="1" i="1" dirty="0">
                <a:solidFill>
                  <a:schemeClr val="accent1">
                    <a:lumMod val="75000"/>
                  </a:schemeClr>
                </a:solidFill>
              </a:rPr>
              <a:t>cofactors</a:t>
            </a:r>
            <a:r>
              <a:rPr lang="en-US" sz="2000" dirty="0"/>
              <a:t> when using R/</a:t>
            </a:r>
            <a:r>
              <a:rPr lang="en-US" sz="2000" dirty="0" err="1"/>
              <a:t>qtl</a:t>
            </a:r>
            <a:r>
              <a:rPr lang="en-US" sz="2000" dirty="0"/>
              <a:t>. In this example, only 15 of 2000 permutations have LOD peaks greater than 4.64. The genome-wide alpha of linkage to </a:t>
            </a:r>
            <a:r>
              <a:rPr lang="en-US" sz="2000" dirty="0" err="1"/>
              <a:t>Chr</a:t>
            </a:r>
            <a:r>
              <a:rPr lang="en-US" sz="2000" dirty="0"/>
              <a:t> 11 is therefore </a:t>
            </a:r>
            <a:r>
              <a:rPr lang="en-US" sz="2000" i="1" dirty="0"/>
              <a:t>p</a:t>
            </a:r>
            <a:r>
              <a:rPr lang="en-US" sz="2000" dirty="0"/>
              <a:t> &lt;0.01. </a:t>
            </a:r>
            <a:r>
              <a:rPr lang="en-US" sz="2000" b="1" i="1" dirty="0"/>
              <a:t>Right</a:t>
            </a:r>
            <a:r>
              <a:rPr lang="en-US" sz="2000" dirty="0"/>
              <a:t>. The permutation results can be downloaded as comma-separated-value text files. Here data have been entered into Excel to highlight the few permutations that exceed the value of the locus of 4.64. Note that each permutation run will provide somewhat different thresholds. Before publication compute thresholds using at 1000 – 2000 permutations—currently an overnight calculation of HS rats. </a:t>
            </a:r>
          </a:p>
        </p:txBody>
      </p:sp>
      <p:sp>
        <p:nvSpPr>
          <p:cNvPr id="2" name="Rectangle 1">
            <a:extLst>
              <a:ext uri="{FF2B5EF4-FFF2-40B4-BE49-F238E27FC236}">
                <a16:creationId xmlns:a16="http://schemas.microsoft.com/office/drawing/2014/main" id="{423FD2B4-3052-2748-BC4E-C776BBC00F1E}"/>
              </a:ext>
            </a:extLst>
          </p:cNvPr>
          <p:cNvSpPr/>
          <p:nvPr/>
        </p:nvSpPr>
        <p:spPr>
          <a:xfrm>
            <a:off x="4045001" y="57875"/>
            <a:ext cx="437940" cy="307777"/>
          </a:xfrm>
          <a:prstGeom prst="rect">
            <a:avLst/>
          </a:prstGeom>
        </p:spPr>
        <p:txBody>
          <a:bodyPr wrap="none">
            <a:spAutoFit/>
          </a:bodyPr>
          <a:lstStyle/>
          <a:p>
            <a:r>
              <a:rPr lang="en-US" sz="1400" b="1" dirty="0">
                <a:solidFill>
                  <a:schemeClr val="bg1"/>
                </a:solidFill>
              </a:rPr>
              <a:t>Mb</a:t>
            </a:r>
            <a:endParaRPr lang="en-US" dirty="0"/>
          </a:p>
        </p:txBody>
      </p:sp>
      <p:sp>
        <p:nvSpPr>
          <p:cNvPr id="17" name="Rectangle 16">
            <a:extLst>
              <a:ext uri="{FF2B5EF4-FFF2-40B4-BE49-F238E27FC236}">
                <a16:creationId xmlns:a16="http://schemas.microsoft.com/office/drawing/2014/main" id="{ECDECFB0-D065-F54A-9644-48843FBC678B}"/>
              </a:ext>
            </a:extLst>
          </p:cNvPr>
          <p:cNvSpPr/>
          <p:nvPr/>
        </p:nvSpPr>
        <p:spPr>
          <a:xfrm>
            <a:off x="14455" y="0"/>
            <a:ext cx="4634217" cy="523220"/>
          </a:xfrm>
          <a:prstGeom prst="rect">
            <a:avLst/>
          </a:prstGeom>
        </p:spPr>
        <p:txBody>
          <a:bodyPr wrap="none">
            <a:spAutoFit/>
          </a:bodyPr>
          <a:lstStyle/>
          <a:p>
            <a:r>
              <a:rPr lang="en-US" sz="2800" b="1" i="1" dirty="0">
                <a:solidFill>
                  <a:schemeClr val="accent1">
                    <a:lumMod val="75000"/>
                  </a:schemeClr>
                </a:solidFill>
              </a:rPr>
              <a:t>Stratified permutation testing</a:t>
            </a:r>
            <a:endParaRPr lang="en-US" sz="2800" dirty="0">
              <a:solidFill>
                <a:schemeClr val="accent1">
                  <a:lumMod val="75000"/>
                </a:schemeClr>
              </a:solidFill>
            </a:endParaRPr>
          </a:p>
        </p:txBody>
      </p:sp>
      <p:pic>
        <p:nvPicPr>
          <p:cNvPr id="5" name="Picture 4">
            <a:extLst>
              <a:ext uri="{FF2B5EF4-FFF2-40B4-BE49-F238E27FC236}">
                <a16:creationId xmlns:a16="http://schemas.microsoft.com/office/drawing/2014/main" id="{106A5F64-38D7-6A49-8103-0A800CD7E447}"/>
              </a:ext>
            </a:extLst>
          </p:cNvPr>
          <p:cNvPicPr>
            <a:picLocks noChangeAspect="1"/>
          </p:cNvPicPr>
          <p:nvPr/>
        </p:nvPicPr>
        <p:blipFill rotWithShape="1">
          <a:blip r:embed="rId2"/>
          <a:srcRect t="14339"/>
          <a:stretch/>
        </p:blipFill>
        <p:spPr>
          <a:xfrm>
            <a:off x="311875" y="555582"/>
            <a:ext cx="6443400" cy="3249913"/>
          </a:xfrm>
          <a:prstGeom prst="rect">
            <a:avLst/>
          </a:prstGeom>
        </p:spPr>
      </p:pic>
      <p:pic>
        <p:nvPicPr>
          <p:cNvPr id="7" name="Picture 6">
            <a:extLst>
              <a:ext uri="{FF2B5EF4-FFF2-40B4-BE49-F238E27FC236}">
                <a16:creationId xmlns:a16="http://schemas.microsoft.com/office/drawing/2014/main" id="{BFFC8A66-95B1-DC40-B592-F5BDA613ACE3}"/>
              </a:ext>
            </a:extLst>
          </p:cNvPr>
          <p:cNvPicPr>
            <a:picLocks noChangeAspect="1"/>
          </p:cNvPicPr>
          <p:nvPr/>
        </p:nvPicPr>
        <p:blipFill>
          <a:blip r:embed="rId3"/>
          <a:stretch>
            <a:fillRect/>
          </a:stretch>
        </p:blipFill>
        <p:spPr>
          <a:xfrm>
            <a:off x="6246470" y="0"/>
            <a:ext cx="5324595" cy="421829"/>
          </a:xfrm>
          <a:prstGeom prst="rect">
            <a:avLst/>
          </a:prstGeom>
        </p:spPr>
      </p:pic>
      <p:pic>
        <p:nvPicPr>
          <p:cNvPr id="10" name="Picture 9">
            <a:extLst>
              <a:ext uri="{FF2B5EF4-FFF2-40B4-BE49-F238E27FC236}">
                <a16:creationId xmlns:a16="http://schemas.microsoft.com/office/drawing/2014/main" id="{00FA19BD-676C-634A-99FE-EC2D724B24FF}"/>
              </a:ext>
            </a:extLst>
          </p:cNvPr>
          <p:cNvPicPr>
            <a:picLocks noChangeAspect="1"/>
          </p:cNvPicPr>
          <p:nvPr/>
        </p:nvPicPr>
        <p:blipFill>
          <a:blip r:embed="rId4"/>
          <a:stretch>
            <a:fillRect/>
          </a:stretch>
        </p:blipFill>
        <p:spPr>
          <a:xfrm>
            <a:off x="8642367" y="405112"/>
            <a:ext cx="3129086" cy="6407686"/>
          </a:xfrm>
          <a:prstGeom prst="rect">
            <a:avLst/>
          </a:prstGeom>
        </p:spPr>
      </p:pic>
      <p:sp>
        <p:nvSpPr>
          <p:cNvPr id="18" name="Left Arrow 17">
            <a:extLst>
              <a:ext uri="{FF2B5EF4-FFF2-40B4-BE49-F238E27FC236}">
                <a16:creationId xmlns:a16="http://schemas.microsoft.com/office/drawing/2014/main" id="{5D1DC6FF-FACB-564C-AC08-6494850F6D9F}"/>
              </a:ext>
            </a:extLst>
          </p:cNvPr>
          <p:cNvSpPr/>
          <p:nvPr/>
        </p:nvSpPr>
        <p:spPr>
          <a:xfrm rot="16200000">
            <a:off x="4430117" y="2600327"/>
            <a:ext cx="457200" cy="287383"/>
          </a:xfrm>
          <a:prstGeom prst="left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1" name="Rectangle 10">
            <a:extLst>
              <a:ext uri="{FF2B5EF4-FFF2-40B4-BE49-F238E27FC236}">
                <a16:creationId xmlns:a16="http://schemas.microsoft.com/office/drawing/2014/main" id="{8DD23A01-6122-7D46-BB04-F7779618C6B5}"/>
              </a:ext>
            </a:extLst>
          </p:cNvPr>
          <p:cNvSpPr/>
          <p:nvPr/>
        </p:nvSpPr>
        <p:spPr>
          <a:xfrm>
            <a:off x="4387173" y="2156311"/>
            <a:ext cx="593432" cy="369332"/>
          </a:xfrm>
          <a:prstGeom prst="rect">
            <a:avLst/>
          </a:prstGeom>
        </p:spPr>
        <p:txBody>
          <a:bodyPr wrap="none">
            <a:spAutoFit/>
          </a:bodyPr>
          <a:lstStyle/>
          <a:p>
            <a:r>
              <a:rPr lang="en-US" dirty="0"/>
              <a:t>4.64</a:t>
            </a:r>
          </a:p>
        </p:txBody>
      </p:sp>
    </p:spTree>
    <p:extLst>
      <p:ext uri="{BB962C8B-B14F-4D97-AF65-F5344CB8AC3E}">
        <p14:creationId xmlns:p14="http://schemas.microsoft.com/office/powerpoint/2010/main" val="131359592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38">
            <a:extLst>
              <a:ext uri="{FF2B5EF4-FFF2-40B4-BE49-F238E27FC236}">
                <a16:creationId xmlns:a16="http://schemas.microsoft.com/office/drawing/2014/main" id="{1D77A0B2-B7EA-CA4C-A535-D1795DAB87D5}"/>
              </a:ext>
            </a:extLst>
          </p:cNvPr>
          <p:cNvPicPr>
            <a:picLocks noChangeAspect="1"/>
          </p:cNvPicPr>
          <p:nvPr/>
        </p:nvPicPr>
        <p:blipFill>
          <a:blip r:embed="rId2"/>
          <a:stretch>
            <a:fillRect/>
          </a:stretch>
        </p:blipFill>
        <p:spPr>
          <a:xfrm>
            <a:off x="10721898" y="2494218"/>
            <a:ext cx="1255051" cy="1575977"/>
          </a:xfrm>
          <a:prstGeom prst="rect">
            <a:avLst/>
          </a:prstGeom>
        </p:spPr>
      </p:pic>
      <p:sp>
        <p:nvSpPr>
          <p:cNvPr id="4" name="Subtitle 2">
            <a:extLst>
              <a:ext uri="{FF2B5EF4-FFF2-40B4-BE49-F238E27FC236}">
                <a16:creationId xmlns:a16="http://schemas.microsoft.com/office/drawing/2014/main" id="{663AAA0A-7576-364F-B328-A1E722B5E474}"/>
              </a:ext>
            </a:extLst>
          </p:cNvPr>
          <p:cNvSpPr>
            <a:spLocks noGrp="1"/>
          </p:cNvSpPr>
          <p:nvPr>
            <p:ph type="subTitle" idx="1"/>
          </p:nvPr>
        </p:nvSpPr>
        <p:spPr>
          <a:xfrm>
            <a:off x="420200" y="5916896"/>
            <a:ext cx="11351599" cy="1061419"/>
          </a:xfrm>
        </p:spPr>
        <p:txBody>
          <a:bodyPr>
            <a:normAutofit/>
          </a:bodyPr>
          <a:lstStyle/>
          <a:p>
            <a:pPr algn="l"/>
            <a:r>
              <a:rPr lang="en-US" sz="2000" b="1" dirty="0"/>
              <a:t>Slide 37</a:t>
            </a:r>
            <a:r>
              <a:rPr lang="en-US" sz="2000" dirty="0"/>
              <a:t>. </a:t>
            </a:r>
            <a:r>
              <a:rPr lang="en-US" sz="2000" b="1" i="1" dirty="0"/>
              <a:t>Left</a:t>
            </a:r>
            <a:r>
              <a:rPr lang="en-US" sz="2000" dirty="0"/>
              <a:t>. The same tools work with all HS omics data. Expression distribution require care, but are highly revealing. What are the correlations of </a:t>
            </a:r>
            <a:r>
              <a:rPr lang="en-US" sz="2000" b="1" i="1" dirty="0">
                <a:solidFill>
                  <a:schemeClr val="accent1">
                    <a:lumMod val="75000"/>
                  </a:schemeClr>
                </a:solidFill>
              </a:rPr>
              <a:t>Arc</a:t>
            </a:r>
            <a:r>
              <a:rPr lang="en-US" sz="2000" dirty="0"/>
              <a:t> to </a:t>
            </a:r>
            <a:r>
              <a:rPr lang="en-US" sz="2000" b="1" i="1" dirty="0" err="1">
                <a:solidFill>
                  <a:schemeClr val="accent1">
                    <a:lumMod val="75000"/>
                  </a:schemeClr>
                </a:solidFill>
              </a:rPr>
              <a:t>Fosb</a:t>
            </a:r>
            <a:r>
              <a:rPr lang="en-US" sz="2000" dirty="0"/>
              <a:t> in nucleus </a:t>
            </a:r>
            <a:r>
              <a:rPr lang="en-US" sz="2000" dirty="0" err="1"/>
              <a:t>accumbens</a:t>
            </a:r>
            <a:r>
              <a:rPr lang="en-US" sz="2000" dirty="0"/>
              <a:t> (</a:t>
            </a:r>
            <a:r>
              <a:rPr lang="en-US" sz="2000" dirty="0" err="1"/>
              <a:t>Nac</a:t>
            </a:r>
            <a:r>
              <a:rPr lang="en-US" sz="2000" dirty="0"/>
              <a:t>)?  What is the correlation of </a:t>
            </a:r>
            <a:r>
              <a:rPr lang="en-US" sz="2000" b="1" i="1" dirty="0">
                <a:solidFill>
                  <a:schemeClr val="accent1">
                    <a:lumMod val="75000"/>
                  </a:schemeClr>
                </a:solidFill>
              </a:rPr>
              <a:t>Nr4a2</a:t>
            </a:r>
            <a:r>
              <a:rPr lang="en-US" sz="2000" dirty="0"/>
              <a:t> (aka </a:t>
            </a:r>
            <a:r>
              <a:rPr lang="en-US" sz="2000" b="1" i="1" dirty="0">
                <a:solidFill>
                  <a:schemeClr val="accent1">
                    <a:lumMod val="75000"/>
                  </a:schemeClr>
                </a:solidFill>
              </a:rPr>
              <a:t>Nurr1</a:t>
            </a:r>
            <a:r>
              <a:rPr lang="en-US" sz="2000" dirty="0"/>
              <a:t>) in </a:t>
            </a:r>
            <a:r>
              <a:rPr lang="en-US" sz="2000" dirty="0" err="1"/>
              <a:t>NAc</a:t>
            </a:r>
            <a:r>
              <a:rPr lang="en-US" sz="2000" dirty="0"/>
              <a:t> and prelimbic cortex (</a:t>
            </a:r>
            <a:r>
              <a:rPr lang="en-US" sz="2000" dirty="0">
                <a:solidFill>
                  <a:srgbClr val="C00000"/>
                </a:solidFill>
              </a:rPr>
              <a:t>red</a:t>
            </a:r>
            <a:r>
              <a:rPr lang="en-US" sz="2000" dirty="0"/>
              <a:t> bimodal histogram)?</a:t>
            </a:r>
            <a:endParaRPr lang="en-US" sz="2000" b="1" dirty="0"/>
          </a:p>
        </p:txBody>
      </p:sp>
      <p:sp>
        <p:nvSpPr>
          <p:cNvPr id="9" name="Rectangle 8">
            <a:extLst>
              <a:ext uri="{FF2B5EF4-FFF2-40B4-BE49-F238E27FC236}">
                <a16:creationId xmlns:a16="http://schemas.microsoft.com/office/drawing/2014/main" id="{BA567665-C858-D24E-B017-493975EBDCCF}"/>
              </a:ext>
            </a:extLst>
          </p:cNvPr>
          <p:cNvSpPr/>
          <p:nvPr/>
        </p:nvSpPr>
        <p:spPr>
          <a:xfrm>
            <a:off x="15946" y="1"/>
            <a:ext cx="11853381" cy="523220"/>
          </a:xfrm>
          <a:prstGeom prst="rect">
            <a:avLst/>
          </a:prstGeom>
        </p:spPr>
        <p:txBody>
          <a:bodyPr wrap="square">
            <a:spAutoFit/>
          </a:bodyPr>
          <a:lstStyle/>
          <a:p>
            <a:r>
              <a:rPr lang="en-US" sz="2800" b="1" i="1" dirty="0">
                <a:solidFill>
                  <a:schemeClr val="accent1">
                    <a:lumMod val="75000"/>
                  </a:schemeClr>
                </a:solidFill>
              </a:rPr>
              <a:t>HS expression data in </a:t>
            </a:r>
            <a:r>
              <a:rPr lang="en-US" sz="2800" b="1" i="1" dirty="0" err="1">
                <a:solidFill>
                  <a:schemeClr val="accent1">
                    <a:lumMod val="75000"/>
                  </a:schemeClr>
                </a:solidFill>
              </a:rPr>
              <a:t>GeneNetwork</a:t>
            </a:r>
            <a:r>
              <a:rPr lang="en-US" sz="2800" b="1" i="1" dirty="0">
                <a:solidFill>
                  <a:schemeClr val="accent1">
                    <a:lumMod val="75000"/>
                  </a:schemeClr>
                </a:solidFill>
              </a:rPr>
              <a:t>: a ton of RNA-seq data</a:t>
            </a:r>
            <a:endParaRPr lang="en-US" sz="2000" i="1" dirty="0">
              <a:solidFill>
                <a:schemeClr val="accent1">
                  <a:lumMod val="75000"/>
                </a:schemeClr>
              </a:solidFill>
            </a:endParaRPr>
          </a:p>
        </p:txBody>
      </p:sp>
      <p:pic>
        <p:nvPicPr>
          <p:cNvPr id="15" name="Picture 14">
            <a:extLst>
              <a:ext uri="{FF2B5EF4-FFF2-40B4-BE49-F238E27FC236}">
                <a16:creationId xmlns:a16="http://schemas.microsoft.com/office/drawing/2014/main" id="{87AB0115-588E-BE40-A54A-E18A9B9301E5}"/>
              </a:ext>
            </a:extLst>
          </p:cNvPr>
          <p:cNvPicPr>
            <a:picLocks noChangeAspect="1"/>
          </p:cNvPicPr>
          <p:nvPr/>
        </p:nvPicPr>
        <p:blipFill>
          <a:blip r:embed="rId3"/>
          <a:stretch>
            <a:fillRect/>
          </a:stretch>
        </p:blipFill>
        <p:spPr>
          <a:xfrm>
            <a:off x="137832" y="436480"/>
            <a:ext cx="6478121" cy="2397008"/>
          </a:xfrm>
          <a:prstGeom prst="rect">
            <a:avLst/>
          </a:prstGeom>
        </p:spPr>
      </p:pic>
      <p:pic>
        <p:nvPicPr>
          <p:cNvPr id="18" name="Picture 17">
            <a:extLst>
              <a:ext uri="{FF2B5EF4-FFF2-40B4-BE49-F238E27FC236}">
                <a16:creationId xmlns:a16="http://schemas.microsoft.com/office/drawing/2014/main" id="{4F93F292-3CC6-3347-A08B-C5E64AFBA60B}"/>
              </a:ext>
            </a:extLst>
          </p:cNvPr>
          <p:cNvPicPr>
            <a:picLocks noChangeAspect="1"/>
          </p:cNvPicPr>
          <p:nvPr/>
        </p:nvPicPr>
        <p:blipFill>
          <a:blip r:embed="rId4"/>
          <a:stretch>
            <a:fillRect/>
          </a:stretch>
        </p:blipFill>
        <p:spPr>
          <a:xfrm>
            <a:off x="242048" y="2827616"/>
            <a:ext cx="4767779" cy="2985526"/>
          </a:xfrm>
          <a:prstGeom prst="rect">
            <a:avLst/>
          </a:prstGeom>
        </p:spPr>
      </p:pic>
      <p:pic>
        <p:nvPicPr>
          <p:cNvPr id="3" name="Picture 2">
            <a:extLst>
              <a:ext uri="{FF2B5EF4-FFF2-40B4-BE49-F238E27FC236}">
                <a16:creationId xmlns:a16="http://schemas.microsoft.com/office/drawing/2014/main" id="{E1838B7B-6187-B845-BA60-17EA7B8F9DD1}"/>
              </a:ext>
            </a:extLst>
          </p:cNvPr>
          <p:cNvPicPr>
            <a:picLocks noChangeAspect="1"/>
          </p:cNvPicPr>
          <p:nvPr/>
        </p:nvPicPr>
        <p:blipFill>
          <a:blip r:embed="rId5"/>
          <a:stretch>
            <a:fillRect/>
          </a:stretch>
        </p:blipFill>
        <p:spPr>
          <a:xfrm>
            <a:off x="8164285" y="857932"/>
            <a:ext cx="1244359" cy="1542893"/>
          </a:xfrm>
          <a:prstGeom prst="rect">
            <a:avLst/>
          </a:prstGeom>
        </p:spPr>
      </p:pic>
      <p:pic>
        <p:nvPicPr>
          <p:cNvPr id="11" name="Picture 10">
            <a:extLst>
              <a:ext uri="{FF2B5EF4-FFF2-40B4-BE49-F238E27FC236}">
                <a16:creationId xmlns:a16="http://schemas.microsoft.com/office/drawing/2014/main" id="{F8AB5A1E-46B9-E447-9D1D-1F31165213EB}"/>
              </a:ext>
            </a:extLst>
          </p:cNvPr>
          <p:cNvPicPr>
            <a:picLocks noChangeAspect="1"/>
          </p:cNvPicPr>
          <p:nvPr/>
        </p:nvPicPr>
        <p:blipFill>
          <a:blip r:embed="rId6"/>
          <a:stretch>
            <a:fillRect/>
          </a:stretch>
        </p:blipFill>
        <p:spPr>
          <a:xfrm>
            <a:off x="9384632" y="857932"/>
            <a:ext cx="1243285" cy="1532742"/>
          </a:xfrm>
          <a:prstGeom prst="rect">
            <a:avLst/>
          </a:prstGeom>
        </p:spPr>
      </p:pic>
      <p:pic>
        <p:nvPicPr>
          <p:cNvPr id="13" name="Picture 12">
            <a:extLst>
              <a:ext uri="{FF2B5EF4-FFF2-40B4-BE49-F238E27FC236}">
                <a16:creationId xmlns:a16="http://schemas.microsoft.com/office/drawing/2014/main" id="{93C92264-A40C-B942-84C6-C91FAE575549}"/>
              </a:ext>
            </a:extLst>
          </p:cNvPr>
          <p:cNvPicPr>
            <a:picLocks noChangeAspect="1"/>
          </p:cNvPicPr>
          <p:nvPr/>
        </p:nvPicPr>
        <p:blipFill>
          <a:blip r:embed="rId7"/>
          <a:stretch>
            <a:fillRect/>
          </a:stretch>
        </p:blipFill>
        <p:spPr>
          <a:xfrm>
            <a:off x="6849915" y="857932"/>
            <a:ext cx="1283822" cy="1537796"/>
          </a:xfrm>
          <a:prstGeom prst="rect">
            <a:avLst/>
          </a:prstGeom>
        </p:spPr>
      </p:pic>
      <p:pic>
        <p:nvPicPr>
          <p:cNvPr id="20" name="Picture 19">
            <a:extLst>
              <a:ext uri="{FF2B5EF4-FFF2-40B4-BE49-F238E27FC236}">
                <a16:creationId xmlns:a16="http://schemas.microsoft.com/office/drawing/2014/main" id="{359122DE-9BF1-4B49-8F10-FFF8BA3A5E09}"/>
              </a:ext>
            </a:extLst>
          </p:cNvPr>
          <p:cNvPicPr>
            <a:picLocks noChangeAspect="1"/>
          </p:cNvPicPr>
          <p:nvPr/>
        </p:nvPicPr>
        <p:blipFill>
          <a:blip r:embed="rId8"/>
          <a:stretch>
            <a:fillRect/>
          </a:stretch>
        </p:blipFill>
        <p:spPr>
          <a:xfrm>
            <a:off x="5223845" y="4567493"/>
            <a:ext cx="1744309" cy="1328183"/>
          </a:xfrm>
          <a:prstGeom prst="rect">
            <a:avLst/>
          </a:prstGeom>
        </p:spPr>
      </p:pic>
      <p:sp>
        <p:nvSpPr>
          <p:cNvPr id="14" name="TextBox 13">
            <a:extLst>
              <a:ext uri="{FF2B5EF4-FFF2-40B4-BE49-F238E27FC236}">
                <a16:creationId xmlns:a16="http://schemas.microsoft.com/office/drawing/2014/main" id="{93456B55-2A12-A34F-BD37-484594ECE600}"/>
              </a:ext>
            </a:extLst>
          </p:cNvPr>
          <p:cNvSpPr txBox="1"/>
          <p:nvPr/>
        </p:nvSpPr>
        <p:spPr>
          <a:xfrm>
            <a:off x="6727722" y="938096"/>
            <a:ext cx="849913" cy="369332"/>
          </a:xfrm>
          <a:prstGeom prst="rect">
            <a:avLst/>
          </a:prstGeom>
          <a:solidFill>
            <a:schemeClr val="bg1"/>
          </a:solidFill>
        </p:spPr>
        <p:txBody>
          <a:bodyPr wrap="none" rtlCol="0">
            <a:spAutoFit/>
          </a:bodyPr>
          <a:lstStyle/>
          <a:p>
            <a:r>
              <a:rPr lang="en-US" i="1" dirty="0"/>
              <a:t>Nurr77</a:t>
            </a:r>
          </a:p>
        </p:txBody>
      </p:sp>
      <p:pic>
        <p:nvPicPr>
          <p:cNvPr id="17" name="Picture 16">
            <a:extLst>
              <a:ext uri="{FF2B5EF4-FFF2-40B4-BE49-F238E27FC236}">
                <a16:creationId xmlns:a16="http://schemas.microsoft.com/office/drawing/2014/main" id="{84CBF6A8-E5A3-CC4B-AFE2-E5ED72C5B1F7}"/>
              </a:ext>
            </a:extLst>
          </p:cNvPr>
          <p:cNvPicPr>
            <a:picLocks noChangeAspect="1"/>
          </p:cNvPicPr>
          <p:nvPr/>
        </p:nvPicPr>
        <p:blipFill>
          <a:blip r:embed="rId9"/>
          <a:stretch>
            <a:fillRect/>
          </a:stretch>
        </p:blipFill>
        <p:spPr>
          <a:xfrm>
            <a:off x="10665752" y="857932"/>
            <a:ext cx="1239203" cy="1531599"/>
          </a:xfrm>
          <a:prstGeom prst="rect">
            <a:avLst/>
          </a:prstGeom>
        </p:spPr>
      </p:pic>
      <p:sp>
        <p:nvSpPr>
          <p:cNvPr id="24" name="TextBox 23">
            <a:extLst>
              <a:ext uri="{FF2B5EF4-FFF2-40B4-BE49-F238E27FC236}">
                <a16:creationId xmlns:a16="http://schemas.microsoft.com/office/drawing/2014/main" id="{57DD0441-D646-E343-9C5B-5A0A1E9D096C}"/>
              </a:ext>
            </a:extLst>
          </p:cNvPr>
          <p:cNvSpPr txBox="1"/>
          <p:nvPr/>
        </p:nvSpPr>
        <p:spPr>
          <a:xfrm>
            <a:off x="11019310" y="938096"/>
            <a:ext cx="697627" cy="369332"/>
          </a:xfrm>
          <a:prstGeom prst="rect">
            <a:avLst/>
          </a:prstGeom>
          <a:noFill/>
        </p:spPr>
        <p:txBody>
          <a:bodyPr wrap="none" rtlCol="0">
            <a:spAutoFit/>
          </a:bodyPr>
          <a:lstStyle/>
          <a:p>
            <a:r>
              <a:rPr lang="en-US" i="1" dirty="0"/>
              <a:t>Ntsr1</a:t>
            </a:r>
          </a:p>
        </p:txBody>
      </p:sp>
      <p:sp>
        <p:nvSpPr>
          <p:cNvPr id="28" name="TextBox 27">
            <a:extLst>
              <a:ext uri="{FF2B5EF4-FFF2-40B4-BE49-F238E27FC236}">
                <a16:creationId xmlns:a16="http://schemas.microsoft.com/office/drawing/2014/main" id="{C2CE0E2C-225F-D643-9E3C-B2BEEC3CE2E5}"/>
              </a:ext>
            </a:extLst>
          </p:cNvPr>
          <p:cNvSpPr txBox="1"/>
          <p:nvPr/>
        </p:nvSpPr>
        <p:spPr>
          <a:xfrm>
            <a:off x="8514882" y="938096"/>
            <a:ext cx="856325" cy="369332"/>
          </a:xfrm>
          <a:prstGeom prst="rect">
            <a:avLst/>
          </a:prstGeom>
          <a:noFill/>
        </p:spPr>
        <p:txBody>
          <a:bodyPr wrap="none" rtlCol="0">
            <a:spAutoFit/>
          </a:bodyPr>
          <a:lstStyle/>
          <a:p>
            <a:r>
              <a:rPr lang="en-US" i="1" dirty="0"/>
              <a:t>Chrna4</a:t>
            </a:r>
          </a:p>
        </p:txBody>
      </p:sp>
      <p:sp>
        <p:nvSpPr>
          <p:cNvPr id="29" name="TextBox 28">
            <a:extLst>
              <a:ext uri="{FF2B5EF4-FFF2-40B4-BE49-F238E27FC236}">
                <a16:creationId xmlns:a16="http://schemas.microsoft.com/office/drawing/2014/main" id="{A20391F2-1418-0E4E-B410-0081B34A54EE}"/>
              </a:ext>
            </a:extLst>
          </p:cNvPr>
          <p:cNvSpPr txBox="1"/>
          <p:nvPr/>
        </p:nvSpPr>
        <p:spPr>
          <a:xfrm>
            <a:off x="9478786" y="938096"/>
            <a:ext cx="739305" cy="369332"/>
          </a:xfrm>
          <a:prstGeom prst="rect">
            <a:avLst/>
          </a:prstGeom>
          <a:noFill/>
        </p:spPr>
        <p:txBody>
          <a:bodyPr wrap="none" rtlCol="0">
            <a:spAutoFit/>
          </a:bodyPr>
          <a:lstStyle/>
          <a:p>
            <a:r>
              <a:rPr lang="en-US" i="1" dirty="0"/>
              <a:t>Scn4b</a:t>
            </a:r>
          </a:p>
        </p:txBody>
      </p:sp>
      <p:sp>
        <p:nvSpPr>
          <p:cNvPr id="41" name="TextBox 40">
            <a:extLst>
              <a:ext uri="{FF2B5EF4-FFF2-40B4-BE49-F238E27FC236}">
                <a16:creationId xmlns:a16="http://schemas.microsoft.com/office/drawing/2014/main" id="{3C2E09FE-70EB-7842-944A-D825699B3325}"/>
              </a:ext>
            </a:extLst>
          </p:cNvPr>
          <p:cNvSpPr txBox="1"/>
          <p:nvPr/>
        </p:nvSpPr>
        <p:spPr>
          <a:xfrm>
            <a:off x="10916093" y="4039238"/>
            <a:ext cx="1058495" cy="369332"/>
          </a:xfrm>
          <a:prstGeom prst="rect">
            <a:avLst/>
          </a:prstGeom>
          <a:noFill/>
        </p:spPr>
        <p:txBody>
          <a:bodyPr wrap="none" rtlCol="0">
            <a:spAutoFit/>
          </a:bodyPr>
          <a:lstStyle/>
          <a:p>
            <a:r>
              <a:rPr lang="en-US" dirty="0"/>
              <a:t>Prelimbic</a:t>
            </a:r>
          </a:p>
        </p:txBody>
      </p:sp>
      <p:pic>
        <p:nvPicPr>
          <p:cNvPr id="30" name="Picture 29">
            <a:extLst>
              <a:ext uri="{FF2B5EF4-FFF2-40B4-BE49-F238E27FC236}">
                <a16:creationId xmlns:a16="http://schemas.microsoft.com/office/drawing/2014/main" id="{40157D19-FA03-C541-B12F-99A9ED28409B}"/>
              </a:ext>
            </a:extLst>
          </p:cNvPr>
          <p:cNvPicPr>
            <a:picLocks noChangeAspect="1"/>
          </p:cNvPicPr>
          <p:nvPr/>
        </p:nvPicPr>
        <p:blipFill>
          <a:blip r:embed="rId10"/>
          <a:stretch>
            <a:fillRect/>
          </a:stretch>
        </p:blipFill>
        <p:spPr>
          <a:xfrm>
            <a:off x="6899796" y="2504341"/>
            <a:ext cx="1276207" cy="1553521"/>
          </a:xfrm>
          <a:prstGeom prst="rect">
            <a:avLst/>
          </a:prstGeom>
        </p:spPr>
      </p:pic>
      <p:sp>
        <p:nvSpPr>
          <p:cNvPr id="32" name="TextBox 31">
            <a:extLst>
              <a:ext uri="{FF2B5EF4-FFF2-40B4-BE49-F238E27FC236}">
                <a16:creationId xmlns:a16="http://schemas.microsoft.com/office/drawing/2014/main" id="{DC444743-703D-7542-B703-097D5BDBF109}"/>
              </a:ext>
            </a:extLst>
          </p:cNvPr>
          <p:cNvSpPr txBox="1"/>
          <p:nvPr/>
        </p:nvSpPr>
        <p:spPr>
          <a:xfrm>
            <a:off x="6897089" y="2661324"/>
            <a:ext cx="614014" cy="369332"/>
          </a:xfrm>
          <a:prstGeom prst="rect">
            <a:avLst/>
          </a:prstGeom>
          <a:solidFill>
            <a:schemeClr val="bg1"/>
          </a:solidFill>
        </p:spPr>
        <p:txBody>
          <a:bodyPr wrap="none" rtlCol="0">
            <a:spAutoFit/>
          </a:bodyPr>
          <a:lstStyle/>
          <a:p>
            <a:r>
              <a:rPr lang="en-US" i="1" dirty="0" err="1"/>
              <a:t>Fosb</a:t>
            </a:r>
            <a:endParaRPr lang="en-US" i="1" dirty="0"/>
          </a:p>
        </p:txBody>
      </p:sp>
      <p:pic>
        <p:nvPicPr>
          <p:cNvPr id="33" name="Picture 32">
            <a:extLst>
              <a:ext uri="{FF2B5EF4-FFF2-40B4-BE49-F238E27FC236}">
                <a16:creationId xmlns:a16="http://schemas.microsoft.com/office/drawing/2014/main" id="{DEC9019E-1F4D-3F49-B9FA-38F16CA7773A}"/>
              </a:ext>
            </a:extLst>
          </p:cNvPr>
          <p:cNvPicPr>
            <a:picLocks noChangeAspect="1"/>
          </p:cNvPicPr>
          <p:nvPr/>
        </p:nvPicPr>
        <p:blipFill>
          <a:blip r:embed="rId11"/>
          <a:stretch>
            <a:fillRect/>
          </a:stretch>
        </p:blipFill>
        <p:spPr>
          <a:xfrm>
            <a:off x="8186891" y="2504341"/>
            <a:ext cx="1280265" cy="1558460"/>
          </a:xfrm>
          <a:prstGeom prst="rect">
            <a:avLst/>
          </a:prstGeom>
        </p:spPr>
      </p:pic>
      <p:sp>
        <p:nvSpPr>
          <p:cNvPr id="35" name="TextBox 34">
            <a:extLst>
              <a:ext uri="{FF2B5EF4-FFF2-40B4-BE49-F238E27FC236}">
                <a16:creationId xmlns:a16="http://schemas.microsoft.com/office/drawing/2014/main" id="{81E00BDF-1AE3-9D4B-A6B8-CACBFA6D54DF}"/>
              </a:ext>
            </a:extLst>
          </p:cNvPr>
          <p:cNvSpPr txBox="1"/>
          <p:nvPr/>
        </p:nvSpPr>
        <p:spPr>
          <a:xfrm>
            <a:off x="8307489" y="2661324"/>
            <a:ext cx="492443" cy="369332"/>
          </a:xfrm>
          <a:prstGeom prst="rect">
            <a:avLst/>
          </a:prstGeom>
          <a:solidFill>
            <a:schemeClr val="bg1"/>
          </a:solidFill>
        </p:spPr>
        <p:txBody>
          <a:bodyPr wrap="none" rtlCol="0">
            <a:spAutoFit/>
          </a:bodyPr>
          <a:lstStyle/>
          <a:p>
            <a:r>
              <a:rPr lang="en-US" i="1" dirty="0"/>
              <a:t>Arc</a:t>
            </a:r>
          </a:p>
        </p:txBody>
      </p:sp>
      <p:sp>
        <p:nvSpPr>
          <p:cNvPr id="42" name="TextBox 41">
            <a:extLst>
              <a:ext uri="{FF2B5EF4-FFF2-40B4-BE49-F238E27FC236}">
                <a16:creationId xmlns:a16="http://schemas.microsoft.com/office/drawing/2014/main" id="{3E6A73FA-C9AC-9C4C-8787-B97F73BBF8C4}"/>
              </a:ext>
            </a:extLst>
          </p:cNvPr>
          <p:cNvSpPr txBox="1"/>
          <p:nvPr/>
        </p:nvSpPr>
        <p:spPr>
          <a:xfrm>
            <a:off x="8577813" y="4039238"/>
            <a:ext cx="564578" cy="369332"/>
          </a:xfrm>
          <a:prstGeom prst="rect">
            <a:avLst/>
          </a:prstGeom>
          <a:noFill/>
        </p:spPr>
        <p:txBody>
          <a:bodyPr wrap="none" rtlCol="0">
            <a:spAutoFit/>
          </a:bodyPr>
          <a:lstStyle/>
          <a:p>
            <a:r>
              <a:rPr lang="en-US" dirty="0" err="1"/>
              <a:t>NAc</a:t>
            </a:r>
            <a:endParaRPr lang="en-US" dirty="0"/>
          </a:p>
        </p:txBody>
      </p:sp>
      <p:sp>
        <p:nvSpPr>
          <p:cNvPr id="44" name="TextBox 43">
            <a:extLst>
              <a:ext uri="{FF2B5EF4-FFF2-40B4-BE49-F238E27FC236}">
                <a16:creationId xmlns:a16="http://schemas.microsoft.com/office/drawing/2014/main" id="{F17D44E8-91B5-3641-AFA8-028EC472C516}"/>
              </a:ext>
            </a:extLst>
          </p:cNvPr>
          <p:cNvSpPr txBox="1"/>
          <p:nvPr/>
        </p:nvSpPr>
        <p:spPr>
          <a:xfrm>
            <a:off x="7277097" y="4039238"/>
            <a:ext cx="564578" cy="369332"/>
          </a:xfrm>
          <a:prstGeom prst="rect">
            <a:avLst/>
          </a:prstGeom>
          <a:noFill/>
        </p:spPr>
        <p:txBody>
          <a:bodyPr wrap="none" rtlCol="0">
            <a:spAutoFit/>
          </a:bodyPr>
          <a:lstStyle/>
          <a:p>
            <a:r>
              <a:rPr lang="en-US" dirty="0" err="1"/>
              <a:t>NAc</a:t>
            </a:r>
            <a:endParaRPr lang="en-US" dirty="0"/>
          </a:p>
        </p:txBody>
      </p:sp>
      <p:sp>
        <p:nvSpPr>
          <p:cNvPr id="50" name="U-Turn Arrow 49">
            <a:extLst>
              <a:ext uri="{FF2B5EF4-FFF2-40B4-BE49-F238E27FC236}">
                <a16:creationId xmlns:a16="http://schemas.microsoft.com/office/drawing/2014/main" id="{540BE8B2-BF7C-E14F-B100-D4EFC766D7B9}"/>
              </a:ext>
            </a:extLst>
          </p:cNvPr>
          <p:cNvSpPr/>
          <p:nvPr/>
        </p:nvSpPr>
        <p:spPr>
          <a:xfrm flipH="1" flipV="1">
            <a:off x="7543796" y="4486275"/>
            <a:ext cx="1271585" cy="228600"/>
          </a:xfrm>
          <a:prstGeom prst="uturnArrow">
            <a:avLst>
              <a:gd name="adj1" fmla="val 25000"/>
              <a:gd name="adj2" fmla="val 25000"/>
              <a:gd name="adj3" fmla="val 25000"/>
              <a:gd name="adj4" fmla="val 43750"/>
              <a:gd name="adj5" fmla="val 10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1" name="TextBox 50">
            <a:extLst>
              <a:ext uri="{FF2B5EF4-FFF2-40B4-BE49-F238E27FC236}">
                <a16:creationId xmlns:a16="http://schemas.microsoft.com/office/drawing/2014/main" id="{B0541AE3-13B7-7547-AC15-9BA069D6DDDB}"/>
              </a:ext>
            </a:extLst>
          </p:cNvPr>
          <p:cNvSpPr txBox="1"/>
          <p:nvPr/>
        </p:nvSpPr>
        <p:spPr>
          <a:xfrm>
            <a:off x="7986709" y="4243388"/>
            <a:ext cx="486030" cy="461665"/>
          </a:xfrm>
          <a:prstGeom prst="rect">
            <a:avLst/>
          </a:prstGeom>
          <a:noFill/>
        </p:spPr>
        <p:txBody>
          <a:bodyPr wrap="none" rtlCol="0">
            <a:spAutoFit/>
          </a:bodyPr>
          <a:lstStyle/>
          <a:p>
            <a:r>
              <a:rPr lang="en-US" sz="2400" dirty="0"/>
              <a:t>?</a:t>
            </a:r>
            <a:r>
              <a:rPr lang="en-US" dirty="0"/>
              <a:t> </a:t>
            </a:r>
            <a:r>
              <a:rPr lang="en-US" sz="2400" i="1" dirty="0"/>
              <a:t>r</a:t>
            </a:r>
            <a:endParaRPr lang="en-US" i="1" dirty="0"/>
          </a:p>
        </p:txBody>
      </p:sp>
      <p:pic>
        <p:nvPicPr>
          <p:cNvPr id="53" name="Picture 52">
            <a:extLst>
              <a:ext uri="{FF2B5EF4-FFF2-40B4-BE49-F238E27FC236}">
                <a16:creationId xmlns:a16="http://schemas.microsoft.com/office/drawing/2014/main" id="{A015098A-8AE4-674F-9363-75113D113D5C}"/>
              </a:ext>
            </a:extLst>
          </p:cNvPr>
          <p:cNvPicPr>
            <a:picLocks noChangeAspect="1"/>
          </p:cNvPicPr>
          <p:nvPr/>
        </p:nvPicPr>
        <p:blipFill>
          <a:blip r:embed="rId12"/>
          <a:stretch>
            <a:fillRect/>
          </a:stretch>
        </p:blipFill>
        <p:spPr>
          <a:xfrm>
            <a:off x="9478198" y="2500725"/>
            <a:ext cx="1240269" cy="1542637"/>
          </a:xfrm>
          <a:prstGeom prst="rect">
            <a:avLst/>
          </a:prstGeom>
        </p:spPr>
      </p:pic>
      <p:sp>
        <p:nvSpPr>
          <p:cNvPr id="56" name="TextBox 55">
            <a:extLst>
              <a:ext uri="{FF2B5EF4-FFF2-40B4-BE49-F238E27FC236}">
                <a16:creationId xmlns:a16="http://schemas.microsoft.com/office/drawing/2014/main" id="{861E8DBD-C50C-F747-AEDB-A0D03C5FA677}"/>
              </a:ext>
            </a:extLst>
          </p:cNvPr>
          <p:cNvSpPr txBox="1"/>
          <p:nvPr/>
        </p:nvSpPr>
        <p:spPr>
          <a:xfrm>
            <a:off x="9762179" y="4039238"/>
            <a:ext cx="564578" cy="369332"/>
          </a:xfrm>
          <a:prstGeom prst="rect">
            <a:avLst/>
          </a:prstGeom>
          <a:noFill/>
        </p:spPr>
        <p:txBody>
          <a:bodyPr wrap="none" rtlCol="0">
            <a:spAutoFit/>
          </a:bodyPr>
          <a:lstStyle/>
          <a:p>
            <a:r>
              <a:rPr lang="en-US" dirty="0" err="1"/>
              <a:t>NAc</a:t>
            </a:r>
            <a:endParaRPr lang="en-US" dirty="0"/>
          </a:p>
        </p:txBody>
      </p:sp>
      <p:sp>
        <p:nvSpPr>
          <p:cNvPr id="57" name="U-Turn Arrow 56">
            <a:extLst>
              <a:ext uri="{FF2B5EF4-FFF2-40B4-BE49-F238E27FC236}">
                <a16:creationId xmlns:a16="http://schemas.microsoft.com/office/drawing/2014/main" id="{B9220DE6-34BE-DF47-B044-86AFFE75BEBA}"/>
              </a:ext>
            </a:extLst>
          </p:cNvPr>
          <p:cNvSpPr/>
          <p:nvPr/>
        </p:nvSpPr>
        <p:spPr>
          <a:xfrm flipH="1" flipV="1">
            <a:off x="10062148" y="4505793"/>
            <a:ext cx="1271585" cy="228600"/>
          </a:xfrm>
          <a:prstGeom prst="uturnArrow">
            <a:avLst>
              <a:gd name="adj1" fmla="val 25000"/>
              <a:gd name="adj2" fmla="val 25000"/>
              <a:gd name="adj3" fmla="val 25000"/>
              <a:gd name="adj4" fmla="val 43750"/>
              <a:gd name="adj5" fmla="val 100000"/>
            </a:avLst>
          </a:prstGeom>
          <a:solidFill>
            <a:srgbClr val="C0000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8" name="TextBox 57">
            <a:extLst>
              <a:ext uri="{FF2B5EF4-FFF2-40B4-BE49-F238E27FC236}">
                <a16:creationId xmlns:a16="http://schemas.microsoft.com/office/drawing/2014/main" id="{8E29A704-CE56-C04C-9A01-4D84AF766634}"/>
              </a:ext>
            </a:extLst>
          </p:cNvPr>
          <p:cNvSpPr txBox="1"/>
          <p:nvPr/>
        </p:nvSpPr>
        <p:spPr>
          <a:xfrm>
            <a:off x="10451592" y="4267200"/>
            <a:ext cx="486030" cy="461665"/>
          </a:xfrm>
          <a:prstGeom prst="rect">
            <a:avLst/>
          </a:prstGeom>
          <a:noFill/>
        </p:spPr>
        <p:txBody>
          <a:bodyPr wrap="none" rtlCol="0">
            <a:spAutoFit/>
          </a:bodyPr>
          <a:lstStyle/>
          <a:p>
            <a:r>
              <a:rPr lang="en-US" sz="2400" dirty="0"/>
              <a:t>?</a:t>
            </a:r>
            <a:r>
              <a:rPr lang="en-US" dirty="0"/>
              <a:t> </a:t>
            </a:r>
            <a:r>
              <a:rPr lang="en-US" sz="2400" i="1" dirty="0"/>
              <a:t>r</a:t>
            </a:r>
            <a:endParaRPr lang="en-US" i="1" dirty="0"/>
          </a:p>
        </p:txBody>
      </p:sp>
      <p:sp>
        <p:nvSpPr>
          <p:cNvPr id="59" name="TextBox 58">
            <a:extLst>
              <a:ext uri="{FF2B5EF4-FFF2-40B4-BE49-F238E27FC236}">
                <a16:creationId xmlns:a16="http://schemas.microsoft.com/office/drawing/2014/main" id="{138F811C-D113-6C4B-9835-CC6B4993E2CA}"/>
              </a:ext>
            </a:extLst>
          </p:cNvPr>
          <p:cNvSpPr txBox="1"/>
          <p:nvPr/>
        </p:nvSpPr>
        <p:spPr>
          <a:xfrm>
            <a:off x="7239000" y="533400"/>
            <a:ext cx="564578" cy="369332"/>
          </a:xfrm>
          <a:prstGeom prst="rect">
            <a:avLst/>
          </a:prstGeom>
          <a:noFill/>
        </p:spPr>
        <p:txBody>
          <a:bodyPr wrap="none" rtlCol="0">
            <a:spAutoFit/>
          </a:bodyPr>
          <a:lstStyle/>
          <a:p>
            <a:r>
              <a:rPr lang="en-US" dirty="0" err="1"/>
              <a:t>NAc</a:t>
            </a:r>
            <a:endParaRPr lang="en-US" dirty="0"/>
          </a:p>
        </p:txBody>
      </p:sp>
      <p:sp>
        <p:nvSpPr>
          <p:cNvPr id="60" name="TextBox 59">
            <a:extLst>
              <a:ext uri="{FF2B5EF4-FFF2-40B4-BE49-F238E27FC236}">
                <a16:creationId xmlns:a16="http://schemas.microsoft.com/office/drawing/2014/main" id="{F6AA81AF-3ABF-254B-9434-54F265B7C78D}"/>
              </a:ext>
            </a:extLst>
          </p:cNvPr>
          <p:cNvSpPr txBox="1"/>
          <p:nvPr/>
        </p:nvSpPr>
        <p:spPr>
          <a:xfrm>
            <a:off x="8610600" y="533400"/>
            <a:ext cx="564578" cy="369332"/>
          </a:xfrm>
          <a:prstGeom prst="rect">
            <a:avLst/>
          </a:prstGeom>
          <a:noFill/>
        </p:spPr>
        <p:txBody>
          <a:bodyPr wrap="none" rtlCol="0">
            <a:spAutoFit/>
          </a:bodyPr>
          <a:lstStyle/>
          <a:p>
            <a:r>
              <a:rPr lang="en-US" dirty="0" err="1"/>
              <a:t>NAc</a:t>
            </a:r>
            <a:endParaRPr lang="en-US" dirty="0"/>
          </a:p>
        </p:txBody>
      </p:sp>
      <p:sp>
        <p:nvSpPr>
          <p:cNvPr id="61" name="TextBox 60">
            <a:extLst>
              <a:ext uri="{FF2B5EF4-FFF2-40B4-BE49-F238E27FC236}">
                <a16:creationId xmlns:a16="http://schemas.microsoft.com/office/drawing/2014/main" id="{4AE20DAD-37D3-3F43-AFF5-8849AF700000}"/>
              </a:ext>
            </a:extLst>
          </p:cNvPr>
          <p:cNvSpPr txBox="1"/>
          <p:nvPr/>
        </p:nvSpPr>
        <p:spPr>
          <a:xfrm>
            <a:off x="9829800" y="533400"/>
            <a:ext cx="564578" cy="369332"/>
          </a:xfrm>
          <a:prstGeom prst="rect">
            <a:avLst/>
          </a:prstGeom>
          <a:noFill/>
        </p:spPr>
        <p:txBody>
          <a:bodyPr wrap="none" rtlCol="0">
            <a:spAutoFit/>
          </a:bodyPr>
          <a:lstStyle/>
          <a:p>
            <a:r>
              <a:rPr lang="en-US" dirty="0" err="1"/>
              <a:t>NAc</a:t>
            </a:r>
            <a:endParaRPr lang="en-US" dirty="0"/>
          </a:p>
        </p:txBody>
      </p:sp>
      <p:sp>
        <p:nvSpPr>
          <p:cNvPr id="62" name="TextBox 61">
            <a:extLst>
              <a:ext uri="{FF2B5EF4-FFF2-40B4-BE49-F238E27FC236}">
                <a16:creationId xmlns:a16="http://schemas.microsoft.com/office/drawing/2014/main" id="{EB8F07C4-5C4D-904A-B850-633A6D5BCD9E}"/>
              </a:ext>
            </a:extLst>
          </p:cNvPr>
          <p:cNvSpPr txBox="1"/>
          <p:nvPr/>
        </p:nvSpPr>
        <p:spPr>
          <a:xfrm>
            <a:off x="10972800" y="533400"/>
            <a:ext cx="564578" cy="369332"/>
          </a:xfrm>
          <a:prstGeom prst="rect">
            <a:avLst/>
          </a:prstGeom>
          <a:noFill/>
        </p:spPr>
        <p:txBody>
          <a:bodyPr wrap="none" rtlCol="0">
            <a:spAutoFit/>
          </a:bodyPr>
          <a:lstStyle/>
          <a:p>
            <a:r>
              <a:rPr lang="en-US" dirty="0" err="1"/>
              <a:t>NAc</a:t>
            </a:r>
            <a:endParaRPr lang="en-US" dirty="0"/>
          </a:p>
        </p:txBody>
      </p:sp>
      <p:sp>
        <p:nvSpPr>
          <p:cNvPr id="63" name="TextBox 62">
            <a:extLst>
              <a:ext uri="{FF2B5EF4-FFF2-40B4-BE49-F238E27FC236}">
                <a16:creationId xmlns:a16="http://schemas.microsoft.com/office/drawing/2014/main" id="{E522138E-C815-624B-8533-1B54F9023FF4}"/>
              </a:ext>
            </a:extLst>
          </p:cNvPr>
          <p:cNvSpPr txBox="1"/>
          <p:nvPr/>
        </p:nvSpPr>
        <p:spPr>
          <a:xfrm>
            <a:off x="9829800" y="2920675"/>
            <a:ext cx="726481" cy="369332"/>
          </a:xfrm>
          <a:prstGeom prst="rect">
            <a:avLst/>
          </a:prstGeom>
          <a:solidFill>
            <a:schemeClr val="bg1"/>
          </a:solidFill>
        </p:spPr>
        <p:txBody>
          <a:bodyPr wrap="none" rtlCol="0">
            <a:spAutoFit/>
          </a:bodyPr>
          <a:lstStyle/>
          <a:p>
            <a:r>
              <a:rPr lang="en-US" i="1" dirty="0"/>
              <a:t>Nurr1</a:t>
            </a:r>
          </a:p>
        </p:txBody>
      </p:sp>
      <p:sp>
        <p:nvSpPr>
          <p:cNvPr id="64" name="TextBox 63">
            <a:extLst>
              <a:ext uri="{FF2B5EF4-FFF2-40B4-BE49-F238E27FC236}">
                <a16:creationId xmlns:a16="http://schemas.microsoft.com/office/drawing/2014/main" id="{53FA92E3-9949-D842-ABB9-BD4920F5C74F}"/>
              </a:ext>
            </a:extLst>
          </p:cNvPr>
          <p:cNvSpPr txBox="1"/>
          <p:nvPr/>
        </p:nvSpPr>
        <p:spPr>
          <a:xfrm>
            <a:off x="10668000" y="2920675"/>
            <a:ext cx="726481" cy="369332"/>
          </a:xfrm>
          <a:prstGeom prst="rect">
            <a:avLst/>
          </a:prstGeom>
          <a:solidFill>
            <a:schemeClr val="bg1"/>
          </a:solidFill>
        </p:spPr>
        <p:txBody>
          <a:bodyPr wrap="none" rtlCol="0">
            <a:spAutoFit/>
          </a:bodyPr>
          <a:lstStyle/>
          <a:p>
            <a:r>
              <a:rPr lang="en-US" i="1" dirty="0"/>
              <a:t>Nurr1</a:t>
            </a:r>
          </a:p>
        </p:txBody>
      </p:sp>
      <p:sp>
        <p:nvSpPr>
          <p:cNvPr id="65" name="TextBox 64">
            <a:extLst>
              <a:ext uri="{FF2B5EF4-FFF2-40B4-BE49-F238E27FC236}">
                <a16:creationId xmlns:a16="http://schemas.microsoft.com/office/drawing/2014/main" id="{14FFDF82-4775-D945-A07E-8B73990C2FB7}"/>
              </a:ext>
            </a:extLst>
          </p:cNvPr>
          <p:cNvSpPr txBox="1"/>
          <p:nvPr/>
        </p:nvSpPr>
        <p:spPr>
          <a:xfrm>
            <a:off x="10660220" y="2661324"/>
            <a:ext cx="764953" cy="369332"/>
          </a:xfrm>
          <a:prstGeom prst="rect">
            <a:avLst/>
          </a:prstGeom>
          <a:solidFill>
            <a:schemeClr val="bg1"/>
          </a:solidFill>
        </p:spPr>
        <p:txBody>
          <a:bodyPr wrap="none" rtlCol="0">
            <a:spAutoFit/>
          </a:bodyPr>
          <a:lstStyle/>
          <a:p>
            <a:r>
              <a:rPr lang="en-US" i="1" dirty="0"/>
              <a:t>Nr4a2</a:t>
            </a:r>
          </a:p>
        </p:txBody>
      </p:sp>
      <p:sp>
        <p:nvSpPr>
          <p:cNvPr id="66" name="TextBox 65">
            <a:extLst>
              <a:ext uri="{FF2B5EF4-FFF2-40B4-BE49-F238E27FC236}">
                <a16:creationId xmlns:a16="http://schemas.microsoft.com/office/drawing/2014/main" id="{FA4D3D01-BFE5-3449-AA36-15B2C02869A4}"/>
              </a:ext>
            </a:extLst>
          </p:cNvPr>
          <p:cNvSpPr txBox="1"/>
          <p:nvPr/>
        </p:nvSpPr>
        <p:spPr>
          <a:xfrm>
            <a:off x="9829800" y="2667000"/>
            <a:ext cx="764953" cy="369332"/>
          </a:xfrm>
          <a:prstGeom prst="rect">
            <a:avLst/>
          </a:prstGeom>
          <a:solidFill>
            <a:schemeClr val="bg1"/>
          </a:solidFill>
        </p:spPr>
        <p:txBody>
          <a:bodyPr wrap="none" rtlCol="0">
            <a:spAutoFit/>
          </a:bodyPr>
          <a:lstStyle/>
          <a:p>
            <a:r>
              <a:rPr lang="en-US" i="1" dirty="0"/>
              <a:t>Nr4a2</a:t>
            </a:r>
          </a:p>
        </p:txBody>
      </p:sp>
    </p:spTree>
    <p:extLst>
      <p:ext uri="{BB962C8B-B14F-4D97-AF65-F5344CB8AC3E}">
        <p14:creationId xmlns:p14="http://schemas.microsoft.com/office/powerpoint/2010/main" val="267029474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2">
            <a:extLst>
              <a:ext uri="{FF2B5EF4-FFF2-40B4-BE49-F238E27FC236}">
                <a16:creationId xmlns:a16="http://schemas.microsoft.com/office/drawing/2014/main" id="{663AAA0A-7576-364F-B328-A1E722B5E474}"/>
              </a:ext>
            </a:extLst>
          </p:cNvPr>
          <p:cNvSpPr>
            <a:spLocks noGrp="1"/>
          </p:cNvSpPr>
          <p:nvPr>
            <p:ph type="subTitle" idx="1"/>
          </p:nvPr>
        </p:nvSpPr>
        <p:spPr>
          <a:xfrm>
            <a:off x="319946" y="5794246"/>
            <a:ext cx="11599338" cy="1063754"/>
          </a:xfrm>
        </p:spPr>
        <p:txBody>
          <a:bodyPr>
            <a:normAutofit/>
          </a:bodyPr>
          <a:lstStyle/>
          <a:p>
            <a:pPr algn="l"/>
            <a:r>
              <a:rPr lang="en-US" sz="2000" b="1" dirty="0"/>
              <a:t>Slide 38</a:t>
            </a:r>
            <a:r>
              <a:rPr lang="en-US" sz="2000" dirty="0"/>
              <a:t>. </a:t>
            </a:r>
            <a:r>
              <a:rPr lang="en-US" sz="2000" b="1" i="1" dirty="0"/>
              <a:t>Left</a:t>
            </a:r>
            <a:r>
              <a:rPr lang="en-US" sz="2000" dirty="0"/>
              <a:t>. </a:t>
            </a:r>
            <a:r>
              <a:rPr lang="en-US" sz="2000" b="1" i="1" dirty="0">
                <a:solidFill>
                  <a:schemeClr val="accent1">
                    <a:lumMod val="75000"/>
                  </a:schemeClr>
                </a:solidFill>
              </a:rPr>
              <a:t>Arc</a:t>
            </a:r>
            <a:r>
              <a:rPr lang="en-US" sz="2000" dirty="0"/>
              <a:t> and </a:t>
            </a:r>
            <a:r>
              <a:rPr lang="en-US" sz="2000" b="1" i="1" dirty="0" err="1">
                <a:solidFill>
                  <a:schemeClr val="accent1">
                    <a:lumMod val="75000"/>
                  </a:schemeClr>
                </a:solidFill>
              </a:rPr>
              <a:t>Fosb</a:t>
            </a:r>
            <a:r>
              <a:rPr lang="en-US" sz="2000" dirty="0"/>
              <a:t> are both immediate-early genes and have Pearson’s correlation of  0.7. Males in blue, females red, and the batches as circle size 1, 2, 3, 4.  </a:t>
            </a:r>
            <a:r>
              <a:rPr lang="en-US" sz="2000" b="1" i="1" dirty="0"/>
              <a:t>Right</a:t>
            </a:r>
            <a:r>
              <a:rPr lang="en-US" sz="2000" dirty="0"/>
              <a:t>. Spearman rank correlation of 0.44 between the key dopaminergic gene </a:t>
            </a:r>
            <a:r>
              <a:rPr lang="en-US" sz="2000" b="1" i="1" dirty="0">
                <a:solidFill>
                  <a:schemeClr val="accent1">
                    <a:lumMod val="75000"/>
                  </a:schemeClr>
                </a:solidFill>
              </a:rPr>
              <a:t>Nurr1</a:t>
            </a:r>
            <a:r>
              <a:rPr lang="en-US" sz="2000" dirty="0"/>
              <a:t> (aka </a:t>
            </a:r>
            <a:r>
              <a:rPr lang="en-US" sz="2000" b="1" i="1" dirty="0">
                <a:solidFill>
                  <a:schemeClr val="accent1">
                    <a:lumMod val="75000"/>
                  </a:schemeClr>
                </a:solidFill>
              </a:rPr>
              <a:t>Nr4a2</a:t>
            </a:r>
            <a:r>
              <a:rPr lang="en-US" sz="2000" dirty="0"/>
              <a:t>) in prelimbic cortex (</a:t>
            </a:r>
            <a:r>
              <a:rPr lang="en-US" sz="2000" i="1" dirty="0"/>
              <a:t>x</a:t>
            </a:r>
            <a:r>
              <a:rPr lang="en-US" sz="2000" dirty="0"/>
              <a:t>-axis) and </a:t>
            </a:r>
            <a:r>
              <a:rPr lang="en-US" sz="2000" dirty="0" err="1"/>
              <a:t>NAc</a:t>
            </a:r>
            <a:r>
              <a:rPr lang="en-US" sz="2000" dirty="0"/>
              <a:t> (</a:t>
            </a:r>
            <a:r>
              <a:rPr lang="en-US" sz="2000" i="1" dirty="0"/>
              <a:t>y</a:t>
            </a:r>
            <a:r>
              <a:rPr lang="en-US" sz="2000" dirty="0"/>
              <a:t>-axis).</a:t>
            </a:r>
            <a:endParaRPr lang="en-US" sz="2000" b="1" dirty="0"/>
          </a:p>
        </p:txBody>
      </p:sp>
      <p:sp>
        <p:nvSpPr>
          <p:cNvPr id="9" name="Rectangle 8">
            <a:extLst>
              <a:ext uri="{FF2B5EF4-FFF2-40B4-BE49-F238E27FC236}">
                <a16:creationId xmlns:a16="http://schemas.microsoft.com/office/drawing/2014/main" id="{BA567665-C858-D24E-B017-493975EBDCCF}"/>
              </a:ext>
            </a:extLst>
          </p:cNvPr>
          <p:cNvSpPr/>
          <p:nvPr/>
        </p:nvSpPr>
        <p:spPr>
          <a:xfrm>
            <a:off x="15946" y="1"/>
            <a:ext cx="11853381" cy="523220"/>
          </a:xfrm>
          <a:prstGeom prst="rect">
            <a:avLst/>
          </a:prstGeom>
        </p:spPr>
        <p:txBody>
          <a:bodyPr wrap="square">
            <a:spAutoFit/>
          </a:bodyPr>
          <a:lstStyle/>
          <a:p>
            <a:r>
              <a:rPr lang="en-US" sz="2800" b="1" i="1" dirty="0">
                <a:solidFill>
                  <a:schemeClr val="accent1">
                    <a:lumMod val="75000"/>
                  </a:schemeClr>
                </a:solidFill>
              </a:rPr>
              <a:t>HS expression covariation: 4D scatterplots of Pearson </a:t>
            </a:r>
            <a:r>
              <a:rPr lang="en-US" sz="2800" b="1" dirty="0">
                <a:solidFill>
                  <a:schemeClr val="accent1">
                    <a:lumMod val="75000"/>
                  </a:schemeClr>
                </a:solidFill>
              </a:rPr>
              <a:t>r</a:t>
            </a:r>
            <a:r>
              <a:rPr lang="en-US" sz="2800" b="1" i="1" dirty="0">
                <a:solidFill>
                  <a:schemeClr val="accent1">
                    <a:lumMod val="75000"/>
                  </a:schemeClr>
                </a:solidFill>
              </a:rPr>
              <a:t> and Spearman </a:t>
            </a:r>
            <a:r>
              <a:rPr lang="en-US" sz="2800" b="1" dirty="0">
                <a:solidFill>
                  <a:schemeClr val="accent1">
                    <a:lumMod val="75000"/>
                  </a:schemeClr>
                </a:solidFill>
              </a:rPr>
              <a:t>rho</a:t>
            </a:r>
            <a:endParaRPr lang="en-US" sz="2000" dirty="0">
              <a:solidFill>
                <a:schemeClr val="accent1">
                  <a:lumMod val="75000"/>
                </a:schemeClr>
              </a:solidFill>
            </a:endParaRPr>
          </a:p>
        </p:txBody>
      </p:sp>
      <p:pic>
        <p:nvPicPr>
          <p:cNvPr id="5" name="Picture 4">
            <a:extLst>
              <a:ext uri="{FF2B5EF4-FFF2-40B4-BE49-F238E27FC236}">
                <a16:creationId xmlns:a16="http://schemas.microsoft.com/office/drawing/2014/main" id="{71E679BF-9E62-8D42-B105-66F6F674964B}"/>
              </a:ext>
            </a:extLst>
          </p:cNvPr>
          <p:cNvPicPr>
            <a:picLocks noChangeAspect="1"/>
          </p:cNvPicPr>
          <p:nvPr/>
        </p:nvPicPr>
        <p:blipFill>
          <a:blip r:embed="rId2"/>
          <a:stretch>
            <a:fillRect/>
          </a:stretch>
        </p:blipFill>
        <p:spPr>
          <a:xfrm>
            <a:off x="-16040" y="563588"/>
            <a:ext cx="6321444" cy="5211572"/>
          </a:xfrm>
          <a:prstGeom prst="rect">
            <a:avLst/>
          </a:prstGeom>
        </p:spPr>
      </p:pic>
      <p:grpSp>
        <p:nvGrpSpPr>
          <p:cNvPr id="6" name="Group 5">
            <a:extLst>
              <a:ext uri="{FF2B5EF4-FFF2-40B4-BE49-F238E27FC236}">
                <a16:creationId xmlns:a16="http://schemas.microsoft.com/office/drawing/2014/main" id="{FD932031-5226-4448-92C9-F34337BFE951}"/>
              </a:ext>
            </a:extLst>
          </p:cNvPr>
          <p:cNvGrpSpPr/>
          <p:nvPr/>
        </p:nvGrpSpPr>
        <p:grpSpPr>
          <a:xfrm>
            <a:off x="574843" y="522041"/>
            <a:ext cx="1252503" cy="1524666"/>
            <a:chOff x="7956883" y="2501902"/>
            <a:chExt cx="1252503" cy="1524666"/>
          </a:xfrm>
        </p:grpSpPr>
        <p:pic>
          <p:nvPicPr>
            <p:cNvPr id="30" name="Picture 29">
              <a:extLst>
                <a:ext uri="{FF2B5EF4-FFF2-40B4-BE49-F238E27FC236}">
                  <a16:creationId xmlns:a16="http://schemas.microsoft.com/office/drawing/2014/main" id="{40157D19-FA03-C541-B12F-99A9ED28409B}"/>
                </a:ext>
              </a:extLst>
            </p:cNvPr>
            <p:cNvPicPr>
              <a:picLocks noChangeAspect="1"/>
            </p:cNvPicPr>
            <p:nvPr/>
          </p:nvPicPr>
          <p:blipFill>
            <a:blip r:embed="rId3"/>
            <a:stretch>
              <a:fillRect/>
            </a:stretch>
          </p:blipFill>
          <p:spPr>
            <a:xfrm>
              <a:off x="7956883" y="2501902"/>
              <a:ext cx="1252503" cy="1524666"/>
            </a:xfrm>
            <a:prstGeom prst="rect">
              <a:avLst/>
            </a:prstGeom>
          </p:spPr>
        </p:pic>
        <p:sp>
          <p:nvSpPr>
            <p:cNvPr id="23" name="TextBox 22">
              <a:extLst>
                <a:ext uri="{FF2B5EF4-FFF2-40B4-BE49-F238E27FC236}">
                  <a16:creationId xmlns:a16="http://schemas.microsoft.com/office/drawing/2014/main" id="{BC52C9E5-74D9-DE4A-8982-7775B41F1D11}"/>
                </a:ext>
              </a:extLst>
            </p:cNvPr>
            <p:cNvSpPr txBox="1"/>
            <p:nvPr/>
          </p:nvSpPr>
          <p:spPr>
            <a:xfrm>
              <a:off x="8388302" y="3517233"/>
              <a:ext cx="614014" cy="369332"/>
            </a:xfrm>
            <a:prstGeom prst="rect">
              <a:avLst/>
            </a:prstGeom>
            <a:noFill/>
          </p:spPr>
          <p:txBody>
            <a:bodyPr wrap="none" rtlCol="0">
              <a:spAutoFit/>
            </a:bodyPr>
            <a:lstStyle/>
            <a:p>
              <a:r>
                <a:rPr lang="en-US" i="1" dirty="0" err="1">
                  <a:solidFill>
                    <a:schemeClr val="bg1"/>
                  </a:solidFill>
                </a:rPr>
                <a:t>Fosb</a:t>
              </a:r>
              <a:endParaRPr lang="en-US" i="1" dirty="0">
                <a:solidFill>
                  <a:schemeClr val="bg1"/>
                </a:solidFill>
              </a:endParaRPr>
            </a:p>
          </p:txBody>
        </p:sp>
      </p:grpSp>
      <p:grpSp>
        <p:nvGrpSpPr>
          <p:cNvPr id="26" name="Group 25">
            <a:extLst>
              <a:ext uri="{FF2B5EF4-FFF2-40B4-BE49-F238E27FC236}">
                <a16:creationId xmlns:a16="http://schemas.microsoft.com/office/drawing/2014/main" id="{C4F7FD6F-2B98-E747-868E-7C51EDFBAEB7}"/>
              </a:ext>
            </a:extLst>
          </p:cNvPr>
          <p:cNvGrpSpPr/>
          <p:nvPr/>
        </p:nvGrpSpPr>
        <p:grpSpPr>
          <a:xfrm>
            <a:off x="4803379" y="3576055"/>
            <a:ext cx="1244496" cy="1514918"/>
            <a:chOff x="9467947" y="2530069"/>
            <a:chExt cx="1244496" cy="1514918"/>
          </a:xfrm>
        </p:grpSpPr>
        <p:pic>
          <p:nvPicPr>
            <p:cNvPr id="31" name="Picture 30">
              <a:extLst>
                <a:ext uri="{FF2B5EF4-FFF2-40B4-BE49-F238E27FC236}">
                  <a16:creationId xmlns:a16="http://schemas.microsoft.com/office/drawing/2014/main" id="{CC2324A3-BDFB-0047-A92A-01FB90A15811}"/>
                </a:ext>
              </a:extLst>
            </p:cNvPr>
            <p:cNvPicPr>
              <a:picLocks noChangeAspect="1"/>
            </p:cNvPicPr>
            <p:nvPr/>
          </p:nvPicPr>
          <p:blipFill>
            <a:blip r:embed="rId4"/>
            <a:stretch>
              <a:fillRect/>
            </a:stretch>
          </p:blipFill>
          <p:spPr>
            <a:xfrm>
              <a:off x="9467947" y="2530069"/>
              <a:ext cx="1244496" cy="1514918"/>
            </a:xfrm>
            <a:prstGeom prst="rect">
              <a:avLst/>
            </a:prstGeom>
          </p:spPr>
        </p:pic>
        <p:sp>
          <p:nvSpPr>
            <p:cNvPr id="34" name="TextBox 33">
              <a:extLst>
                <a:ext uri="{FF2B5EF4-FFF2-40B4-BE49-F238E27FC236}">
                  <a16:creationId xmlns:a16="http://schemas.microsoft.com/office/drawing/2014/main" id="{53CC5FA3-48BF-FE49-AA00-9B7353CC9B30}"/>
                </a:ext>
              </a:extLst>
            </p:cNvPr>
            <p:cNvSpPr txBox="1"/>
            <p:nvPr/>
          </p:nvSpPr>
          <p:spPr>
            <a:xfrm>
              <a:off x="9898551" y="3543300"/>
              <a:ext cx="492443" cy="369332"/>
            </a:xfrm>
            <a:prstGeom prst="rect">
              <a:avLst/>
            </a:prstGeom>
            <a:noFill/>
          </p:spPr>
          <p:txBody>
            <a:bodyPr wrap="none" rtlCol="0">
              <a:spAutoFit/>
            </a:bodyPr>
            <a:lstStyle/>
            <a:p>
              <a:r>
                <a:rPr lang="en-US" i="1" dirty="0">
                  <a:solidFill>
                    <a:schemeClr val="bg1"/>
                  </a:solidFill>
                </a:rPr>
                <a:t>Arc</a:t>
              </a:r>
            </a:p>
          </p:txBody>
        </p:sp>
      </p:grpSp>
      <p:pic>
        <p:nvPicPr>
          <p:cNvPr id="10" name="Picture 9">
            <a:extLst>
              <a:ext uri="{FF2B5EF4-FFF2-40B4-BE49-F238E27FC236}">
                <a16:creationId xmlns:a16="http://schemas.microsoft.com/office/drawing/2014/main" id="{D3B7F42A-9D1D-B646-A597-70D49039F22D}"/>
              </a:ext>
            </a:extLst>
          </p:cNvPr>
          <p:cNvPicPr>
            <a:picLocks noChangeAspect="1"/>
          </p:cNvPicPr>
          <p:nvPr/>
        </p:nvPicPr>
        <p:blipFill>
          <a:blip r:embed="rId5"/>
          <a:stretch>
            <a:fillRect/>
          </a:stretch>
        </p:blipFill>
        <p:spPr>
          <a:xfrm>
            <a:off x="1860885" y="529390"/>
            <a:ext cx="962526" cy="1549561"/>
          </a:xfrm>
          <a:prstGeom prst="rect">
            <a:avLst/>
          </a:prstGeom>
        </p:spPr>
      </p:pic>
      <p:pic>
        <p:nvPicPr>
          <p:cNvPr id="21" name="Picture 20">
            <a:extLst>
              <a:ext uri="{FF2B5EF4-FFF2-40B4-BE49-F238E27FC236}">
                <a16:creationId xmlns:a16="http://schemas.microsoft.com/office/drawing/2014/main" id="{26E5A072-B4BF-0641-A383-587C7B54B9CA}"/>
              </a:ext>
            </a:extLst>
          </p:cNvPr>
          <p:cNvPicPr>
            <a:picLocks noChangeAspect="1"/>
          </p:cNvPicPr>
          <p:nvPr/>
        </p:nvPicPr>
        <p:blipFill>
          <a:blip r:embed="rId6"/>
          <a:stretch>
            <a:fillRect/>
          </a:stretch>
        </p:blipFill>
        <p:spPr>
          <a:xfrm>
            <a:off x="4691912" y="2390157"/>
            <a:ext cx="1236911" cy="1042855"/>
          </a:xfrm>
          <a:prstGeom prst="rect">
            <a:avLst/>
          </a:prstGeom>
        </p:spPr>
      </p:pic>
      <p:pic>
        <p:nvPicPr>
          <p:cNvPr id="36" name="Picture 35">
            <a:extLst>
              <a:ext uri="{FF2B5EF4-FFF2-40B4-BE49-F238E27FC236}">
                <a16:creationId xmlns:a16="http://schemas.microsoft.com/office/drawing/2014/main" id="{AB56447C-013F-B942-9E0D-3523348484CB}"/>
              </a:ext>
            </a:extLst>
          </p:cNvPr>
          <p:cNvPicPr>
            <a:picLocks noChangeAspect="1"/>
          </p:cNvPicPr>
          <p:nvPr/>
        </p:nvPicPr>
        <p:blipFill>
          <a:blip r:embed="rId7"/>
          <a:stretch>
            <a:fillRect/>
          </a:stretch>
        </p:blipFill>
        <p:spPr>
          <a:xfrm>
            <a:off x="6096000" y="445832"/>
            <a:ext cx="6012219" cy="5361412"/>
          </a:xfrm>
          <a:prstGeom prst="rect">
            <a:avLst/>
          </a:prstGeom>
        </p:spPr>
      </p:pic>
    </p:spTree>
    <p:extLst>
      <p:ext uri="{BB962C8B-B14F-4D97-AF65-F5344CB8AC3E}">
        <p14:creationId xmlns:p14="http://schemas.microsoft.com/office/powerpoint/2010/main" val="69581291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2">
            <a:extLst>
              <a:ext uri="{FF2B5EF4-FFF2-40B4-BE49-F238E27FC236}">
                <a16:creationId xmlns:a16="http://schemas.microsoft.com/office/drawing/2014/main" id="{663AAA0A-7576-364F-B328-A1E722B5E474}"/>
              </a:ext>
            </a:extLst>
          </p:cNvPr>
          <p:cNvSpPr>
            <a:spLocks noGrp="1"/>
          </p:cNvSpPr>
          <p:nvPr>
            <p:ph type="subTitle" idx="1"/>
          </p:nvPr>
        </p:nvSpPr>
        <p:spPr>
          <a:xfrm>
            <a:off x="343096" y="6215608"/>
            <a:ext cx="10838048" cy="630816"/>
          </a:xfrm>
        </p:spPr>
        <p:txBody>
          <a:bodyPr>
            <a:normAutofit lnSpcReduction="10000"/>
          </a:bodyPr>
          <a:lstStyle/>
          <a:p>
            <a:pPr algn="l"/>
            <a:r>
              <a:rPr lang="en-US" sz="2000" b="1" dirty="0"/>
              <a:t>Slide 39.</a:t>
            </a:r>
            <a:r>
              <a:rPr lang="en-US" sz="2000" dirty="0"/>
              <a:t> Correlation of one transcript with all others. It is possible to set a  minimum threshold of 5 log2 units. </a:t>
            </a:r>
            <a:endParaRPr lang="en-US" sz="2000" b="1" dirty="0"/>
          </a:p>
        </p:txBody>
      </p:sp>
      <p:sp>
        <p:nvSpPr>
          <p:cNvPr id="9" name="Rectangle 8">
            <a:extLst>
              <a:ext uri="{FF2B5EF4-FFF2-40B4-BE49-F238E27FC236}">
                <a16:creationId xmlns:a16="http://schemas.microsoft.com/office/drawing/2014/main" id="{BA567665-C858-D24E-B017-493975EBDCCF}"/>
              </a:ext>
            </a:extLst>
          </p:cNvPr>
          <p:cNvSpPr/>
          <p:nvPr/>
        </p:nvSpPr>
        <p:spPr>
          <a:xfrm>
            <a:off x="15946" y="1"/>
            <a:ext cx="11853381" cy="523220"/>
          </a:xfrm>
          <a:prstGeom prst="rect">
            <a:avLst/>
          </a:prstGeom>
        </p:spPr>
        <p:txBody>
          <a:bodyPr wrap="square">
            <a:spAutoFit/>
          </a:bodyPr>
          <a:lstStyle/>
          <a:p>
            <a:r>
              <a:rPr lang="en-US" sz="2800" b="1" i="1" dirty="0">
                <a:solidFill>
                  <a:schemeClr val="accent1">
                    <a:lumMod val="75000"/>
                  </a:schemeClr>
                </a:solidFill>
              </a:rPr>
              <a:t>Nr4a2  expression in prelimbic cortex: what other genes covary?</a:t>
            </a:r>
            <a:endParaRPr lang="en-US" sz="2000" i="1" dirty="0">
              <a:solidFill>
                <a:schemeClr val="accent1">
                  <a:lumMod val="75000"/>
                </a:schemeClr>
              </a:solidFill>
            </a:endParaRPr>
          </a:p>
        </p:txBody>
      </p:sp>
      <p:pic>
        <p:nvPicPr>
          <p:cNvPr id="5" name="Picture 4">
            <a:extLst>
              <a:ext uri="{FF2B5EF4-FFF2-40B4-BE49-F238E27FC236}">
                <a16:creationId xmlns:a16="http://schemas.microsoft.com/office/drawing/2014/main" id="{2380A5A5-862D-2C4F-B208-04A253234B86}"/>
              </a:ext>
            </a:extLst>
          </p:cNvPr>
          <p:cNvPicPr>
            <a:picLocks noChangeAspect="1"/>
          </p:cNvPicPr>
          <p:nvPr/>
        </p:nvPicPr>
        <p:blipFill>
          <a:blip r:embed="rId2"/>
          <a:stretch>
            <a:fillRect/>
          </a:stretch>
        </p:blipFill>
        <p:spPr>
          <a:xfrm>
            <a:off x="222249" y="824705"/>
            <a:ext cx="4349751" cy="5437189"/>
          </a:xfrm>
          <a:prstGeom prst="rect">
            <a:avLst/>
          </a:prstGeom>
        </p:spPr>
      </p:pic>
      <p:grpSp>
        <p:nvGrpSpPr>
          <p:cNvPr id="34" name="Group 33">
            <a:extLst>
              <a:ext uri="{FF2B5EF4-FFF2-40B4-BE49-F238E27FC236}">
                <a16:creationId xmlns:a16="http://schemas.microsoft.com/office/drawing/2014/main" id="{E7B069E8-2567-3F49-AB4A-066E43399695}"/>
              </a:ext>
            </a:extLst>
          </p:cNvPr>
          <p:cNvGrpSpPr/>
          <p:nvPr/>
        </p:nvGrpSpPr>
        <p:grpSpPr>
          <a:xfrm>
            <a:off x="3244104" y="2228180"/>
            <a:ext cx="1316729" cy="1950928"/>
            <a:chOff x="10660220" y="2494218"/>
            <a:chExt cx="1316729" cy="1950928"/>
          </a:xfrm>
        </p:grpSpPr>
        <p:pic>
          <p:nvPicPr>
            <p:cNvPr id="36" name="Picture 35">
              <a:extLst>
                <a:ext uri="{FF2B5EF4-FFF2-40B4-BE49-F238E27FC236}">
                  <a16:creationId xmlns:a16="http://schemas.microsoft.com/office/drawing/2014/main" id="{37CE463B-E407-AA47-81A9-C199830D9936}"/>
                </a:ext>
              </a:extLst>
            </p:cNvPr>
            <p:cNvPicPr>
              <a:picLocks noChangeAspect="1"/>
            </p:cNvPicPr>
            <p:nvPr/>
          </p:nvPicPr>
          <p:blipFill>
            <a:blip r:embed="rId3"/>
            <a:stretch>
              <a:fillRect/>
            </a:stretch>
          </p:blipFill>
          <p:spPr>
            <a:xfrm>
              <a:off x="10721898" y="2494218"/>
              <a:ext cx="1255051" cy="1575977"/>
            </a:xfrm>
            <a:prstGeom prst="rect">
              <a:avLst/>
            </a:prstGeom>
          </p:spPr>
        </p:pic>
        <p:sp>
          <p:nvSpPr>
            <p:cNvPr id="37" name="TextBox 36">
              <a:extLst>
                <a:ext uri="{FF2B5EF4-FFF2-40B4-BE49-F238E27FC236}">
                  <a16:creationId xmlns:a16="http://schemas.microsoft.com/office/drawing/2014/main" id="{C9B4E525-6DC1-0F48-8182-34C3E532F527}"/>
                </a:ext>
              </a:extLst>
            </p:cNvPr>
            <p:cNvSpPr txBox="1"/>
            <p:nvPr/>
          </p:nvSpPr>
          <p:spPr>
            <a:xfrm>
              <a:off x="10660220" y="2661324"/>
              <a:ext cx="764953" cy="369332"/>
            </a:xfrm>
            <a:prstGeom prst="rect">
              <a:avLst/>
            </a:prstGeom>
            <a:solidFill>
              <a:schemeClr val="bg1"/>
            </a:solidFill>
          </p:spPr>
          <p:txBody>
            <a:bodyPr wrap="none" rtlCol="0">
              <a:spAutoFit/>
            </a:bodyPr>
            <a:lstStyle/>
            <a:p>
              <a:r>
                <a:rPr lang="en-US" i="1" dirty="0"/>
                <a:t>Nr4a2</a:t>
              </a:r>
            </a:p>
          </p:txBody>
        </p:sp>
        <p:sp>
          <p:nvSpPr>
            <p:cNvPr id="40" name="TextBox 39">
              <a:extLst>
                <a:ext uri="{FF2B5EF4-FFF2-40B4-BE49-F238E27FC236}">
                  <a16:creationId xmlns:a16="http://schemas.microsoft.com/office/drawing/2014/main" id="{6A44AE9C-FD38-E942-B2E7-20A742E8ADF8}"/>
                </a:ext>
              </a:extLst>
            </p:cNvPr>
            <p:cNvSpPr txBox="1"/>
            <p:nvPr/>
          </p:nvSpPr>
          <p:spPr>
            <a:xfrm>
              <a:off x="10916093" y="4075814"/>
              <a:ext cx="1058495" cy="369332"/>
            </a:xfrm>
            <a:prstGeom prst="rect">
              <a:avLst/>
            </a:prstGeom>
            <a:noFill/>
          </p:spPr>
          <p:txBody>
            <a:bodyPr wrap="none" rtlCol="0">
              <a:spAutoFit/>
            </a:bodyPr>
            <a:lstStyle/>
            <a:p>
              <a:r>
                <a:rPr lang="en-US" dirty="0"/>
                <a:t>Prelimbic</a:t>
              </a:r>
            </a:p>
          </p:txBody>
        </p:sp>
      </p:grpSp>
      <p:pic>
        <p:nvPicPr>
          <p:cNvPr id="8" name="Picture 7">
            <a:extLst>
              <a:ext uri="{FF2B5EF4-FFF2-40B4-BE49-F238E27FC236}">
                <a16:creationId xmlns:a16="http://schemas.microsoft.com/office/drawing/2014/main" id="{4EB6CAA1-EFCE-CA44-A80B-E26523DF9704}"/>
              </a:ext>
            </a:extLst>
          </p:cNvPr>
          <p:cNvPicPr>
            <a:picLocks noChangeAspect="1"/>
          </p:cNvPicPr>
          <p:nvPr/>
        </p:nvPicPr>
        <p:blipFill>
          <a:blip r:embed="rId4"/>
          <a:stretch>
            <a:fillRect/>
          </a:stretch>
        </p:blipFill>
        <p:spPr>
          <a:xfrm>
            <a:off x="217488" y="458786"/>
            <a:ext cx="4064380" cy="569913"/>
          </a:xfrm>
          <a:prstGeom prst="rect">
            <a:avLst/>
          </a:prstGeom>
        </p:spPr>
      </p:pic>
      <p:sp>
        <p:nvSpPr>
          <p:cNvPr id="45" name="Left Arrow 44">
            <a:extLst>
              <a:ext uri="{FF2B5EF4-FFF2-40B4-BE49-F238E27FC236}">
                <a16:creationId xmlns:a16="http://schemas.microsoft.com/office/drawing/2014/main" id="{C2CFA98D-D30A-CE48-8C04-F1F8431B85DB}"/>
              </a:ext>
            </a:extLst>
          </p:cNvPr>
          <p:cNvSpPr/>
          <p:nvPr/>
        </p:nvSpPr>
        <p:spPr>
          <a:xfrm>
            <a:off x="2101254" y="4057652"/>
            <a:ext cx="457200" cy="287383"/>
          </a:xfrm>
          <a:prstGeom prst="left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pic>
        <p:nvPicPr>
          <p:cNvPr id="12" name="Picture 11">
            <a:extLst>
              <a:ext uri="{FF2B5EF4-FFF2-40B4-BE49-F238E27FC236}">
                <a16:creationId xmlns:a16="http://schemas.microsoft.com/office/drawing/2014/main" id="{A35627C4-CDDC-0745-97C2-0D3B3B9C6E26}"/>
              </a:ext>
            </a:extLst>
          </p:cNvPr>
          <p:cNvPicPr>
            <a:picLocks noChangeAspect="1"/>
          </p:cNvPicPr>
          <p:nvPr/>
        </p:nvPicPr>
        <p:blipFill>
          <a:blip r:embed="rId5"/>
          <a:stretch>
            <a:fillRect/>
          </a:stretch>
        </p:blipFill>
        <p:spPr>
          <a:xfrm>
            <a:off x="4832789" y="805698"/>
            <a:ext cx="7201173" cy="4839729"/>
          </a:xfrm>
          <a:prstGeom prst="rect">
            <a:avLst/>
          </a:prstGeom>
        </p:spPr>
      </p:pic>
      <p:sp>
        <p:nvSpPr>
          <p:cNvPr id="46" name="Left Arrow 45">
            <a:extLst>
              <a:ext uri="{FF2B5EF4-FFF2-40B4-BE49-F238E27FC236}">
                <a16:creationId xmlns:a16="http://schemas.microsoft.com/office/drawing/2014/main" id="{264BD9F3-D100-3B4D-9C58-28FAD5F6149F}"/>
              </a:ext>
            </a:extLst>
          </p:cNvPr>
          <p:cNvSpPr/>
          <p:nvPr/>
        </p:nvSpPr>
        <p:spPr>
          <a:xfrm rot="18846271">
            <a:off x="7356087" y="1919966"/>
            <a:ext cx="457200" cy="287383"/>
          </a:xfrm>
          <a:prstGeom prst="left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sp>
        <p:nvSpPr>
          <p:cNvPr id="53" name="Left Arrow 52">
            <a:extLst>
              <a:ext uri="{FF2B5EF4-FFF2-40B4-BE49-F238E27FC236}">
                <a16:creationId xmlns:a16="http://schemas.microsoft.com/office/drawing/2014/main" id="{4B2A68B0-4F4A-5E4A-A64E-0D8EA9FF3B29}"/>
              </a:ext>
            </a:extLst>
          </p:cNvPr>
          <p:cNvSpPr/>
          <p:nvPr/>
        </p:nvSpPr>
        <p:spPr>
          <a:xfrm rot="18846271">
            <a:off x="8415680" y="1921388"/>
            <a:ext cx="457200" cy="287383"/>
          </a:xfrm>
          <a:prstGeom prst="left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spTree>
    <p:extLst>
      <p:ext uri="{BB962C8B-B14F-4D97-AF65-F5344CB8AC3E}">
        <p14:creationId xmlns:p14="http://schemas.microsoft.com/office/powerpoint/2010/main" val="31691242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ubtitle 2">
            <a:extLst>
              <a:ext uri="{FF2B5EF4-FFF2-40B4-BE49-F238E27FC236}">
                <a16:creationId xmlns:a16="http://schemas.microsoft.com/office/drawing/2014/main" id="{74157716-09EE-B740-9A97-8C324D6C4852}"/>
              </a:ext>
            </a:extLst>
          </p:cNvPr>
          <p:cNvSpPr txBox="1">
            <a:spLocks/>
          </p:cNvSpPr>
          <p:nvPr/>
        </p:nvSpPr>
        <p:spPr>
          <a:xfrm>
            <a:off x="295835" y="6117350"/>
            <a:ext cx="11268635" cy="925469"/>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2000" b="1" dirty="0"/>
              <a:t>Slide 4</a:t>
            </a:r>
            <a:r>
              <a:rPr lang="en-US" sz="2000" dirty="0"/>
              <a:t>. Configure the </a:t>
            </a:r>
            <a:r>
              <a:rPr lang="en-US" b="1" i="1" dirty="0">
                <a:solidFill>
                  <a:srgbClr val="336699"/>
                </a:solidFill>
              </a:rPr>
              <a:t>Select and search</a:t>
            </a:r>
            <a:r>
              <a:rPr lang="en-US" sz="2000" b="1" i="1" dirty="0">
                <a:solidFill>
                  <a:srgbClr val="336699"/>
                </a:solidFill>
              </a:rPr>
              <a:t> </a:t>
            </a:r>
            <a:r>
              <a:rPr lang="en-US" sz="2000" i="1" dirty="0"/>
              <a:t>page </a:t>
            </a:r>
            <a:r>
              <a:rPr lang="en-US" sz="2000" dirty="0"/>
              <a:t>as shown. Click on </a:t>
            </a:r>
            <a:r>
              <a:rPr lang="en-US" b="1" i="1" dirty="0">
                <a:solidFill>
                  <a:schemeClr val="accent1">
                    <a:lumMod val="75000"/>
                  </a:schemeClr>
                </a:solidFill>
              </a:rPr>
              <a:t>Make Default</a:t>
            </a:r>
            <a:r>
              <a:rPr lang="en-US" sz="2000" dirty="0"/>
              <a:t>. Enter a wildcard (   ) in the </a:t>
            </a:r>
            <a:r>
              <a:rPr lang="en-US" b="1" i="1" dirty="0">
                <a:solidFill>
                  <a:schemeClr val="accent1">
                    <a:lumMod val="75000"/>
                  </a:schemeClr>
                </a:solidFill>
              </a:rPr>
              <a:t>Get Any </a:t>
            </a:r>
            <a:r>
              <a:rPr lang="en-US" sz="2000" dirty="0"/>
              <a:t>field (red arrow). Click on </a:t>
            </a:r>
            <a:r>
              <a:rPr lang="en-US" b="1" i="1" dirty="0">
                <a:solidFill>
                  <a:schemeClr val="accent1">
                    <a:lumMod val="75000"/>
                  </a:schemeClr>
                </a:solidFill>
              </a:rPr>
              <a:t>Search</a:t>
            </a:r>
            <a:r>
              <a:rPr lang="en-US" sz="2000" dirty="0"/>
              <a:t>.</a:t>
            </a:r>
          </a:p>
        </p:txBody>
      </p:sp>
      <p:sp>
        <p:nvSpPr>
          <p:cNvPr id="8" name="Rectangle 7">
            <a:extLst>
              <a:ext uri="{FF2B5EF4-FFF2-40B4-BE49-F238E27FC236}">
                <a16:creationId xmlns:a16="http://schemas.microsoft.com/office/drawing/2014/main" id="{2B3883FC-2B20-8A43-92D5-20F0AF13B913}"/>
              </a:ext>
            </a:extLst>
          </p:cNvPr>
          <p:cNvSpPr/>
          <p:nvPr/>
        </p:nvSpPr>
        <p:spPr>
          <a:xfrm>
            <a:off x="10054" y="-28681"/>
            <a:ext cx="9329017" cy="523220"/>
          </a:xfrm>
          <a:prstGeom prst="rect">
            <a:avLst/>
          </a:prstGeom>
        </p:spPr>
        <p:txBody>
          <a:bodyPr wrap="square">
            <a:spAutoFit/>
          </a:bodyPr>
          <a:lstStyle/>
          <a:p>
            <a:r>
              <a:rPr lang="en-US" sz="2800" b="1" i="1" dirty="0">
                <a:solidFill>
                  <a:schemeClr val="accent1">
                    <a:lumMod val="75000"/>
                  </a:schemeClr>
                </a:solidFill>
              </a:rPr>
              <a:t>    Data from our first webinar presentation by Saunak Sen</a:t>
            </a:r>
            <a:endParaRPr lang="en-US" dirty="0">
              <a:solidFill>
                <a:schemeClr val="accent1">
                  <a:lumMod val="75000"/>
                </a:schemeClr>
              </a:solidFill>
            </a:endParaRPr>
          </a:p>
        </p:txBody>
      </p:sp>
      <p:sp>
        <p:nvSpPr>
          <p:cNvPr id="9" name="Rectangle 8">
            <a:extLst>
              <a:ext uri="{FF2B5EF4-FFF2-40B4-BE49-F238E27FC236}">
                <a16:creationId xmlns:a16="http://schemas.microsoft.com/office/drawing/2014/main" id="{AD5C467E-FDFE-E841-948C-A92E495EDC3F}"/>
              </a:ext>
            </a:extLst>
          </p:cNvPr>
          <p:cNvSpPr/>
          <p:nvPr/>
        </p:nvSpPr>
        <p:spPr>
          <a:xfrm>
            <a:off x="319900" y="415027"/>
            <a:ext cx="3969741" cy="461665"/>
          </a:xfrm>
          <a:prstGeom prst="rect">
            <a:avLst/>
          </a:prstGeom>
        </p:spPr>
        <p:txBody>
          <a:bodyPr wrap="none">
            <a:spAutoFit/>
          </a:bodyPr>
          <a:lstStyle/>
          <a:p>
            <a:r>
              <a:rPr lang="en-US" sz="2000" dirty="0"/>
              <a:t>Link to</a:t>
            </a:r>
            <a:r>
              <a:rPr lang="en-US" sz="2000" b="1" dirty="0"/>
              <a:t> </a:t>
            </a:r>
            <a:r>
              <a:rPr lang="en-US" sz="2400" b="1" i="1" dirty="0" err="1">
                <a:solidFill>
                  <a:schemeClr val="accent1">
                    <a:lumMod val="50000"/>
                  </a:schemeClr>
                </a:solidFill>
              </a:rPr>
              <a:t>www.GeneNetwork.org</a:t>
            </a:r>
            <a:endParaRPr lang="en-US" sz="1600" dirty="0"/>
          </a:p>
        </p:txBody>
      </p:sp>
      <p:sp>
        <p:nvSpPr>
          <p:cNvPr id="12" name="Rectangle 11">
            <a:extLst>
              <a:ext uri="{FF2B5EF4-FFF2-40B4-BE49-F238E27FC236}">
                <a16:creationId xmlns:a16="http://schemas.microsoft.com/office/drawing/2014/main" id="{C8F3DC1B-CCB1-D048-9D87-F305BF8D8825}"/>
              </a:ext>
            </a:extLst>
          </p:cNvPr>
          <p:cNvSpPr/>
          <p:nvPr/>
        </p:nvSpPr>
        <p:spPr>
          <a:xfrm>
            <a:off x="10937689" y="6105042"/>
            <a:ext cx="343081" cy="646331"/>
          </a:xfrm>
          <a:prstGeom prst="rect">
            <a:avLst/>
          </a:prstGeom>
        </p:spPr>
        <p:txBody>
          <a:bodyPr wrap="square">
            <a:spAutoFit/>
          </a:bodyPr>
          <a:lstStyle/>
          <a:p>
            <a:r>
              <a:rPr lang="en-US" sz="3600" dirty="0"/>
              <a:t>*</a:t>
            </a:r>
          </a:p>
        </p:txBody>
      </p:sp>
      <p:pic>
        <p:nvPicPr>
          <p:cNvPr id="15" name="Picture 14">
            <a:extLst>
              <a:ext uri="{FF2B5EF4-FFF2-40B4-BE49-F238E27FC236}">
                <a16:creationId xmlns:a16="http://schemas.microsoft.com/office/drawing/2014/main" id="{3D9AC025-89D0-5641-A7AC-E62F55F6CFA4}"/>
              </a:ext>
            </a:extLst>
          </p:cNvPr>
          <p:cNvPicPr>
            <a:picLocks noChangeAspect="1"/>
          </p:cNvPicPr>
          <p:nvPr/>
        </p:nvPicPr>
        <p:blipFill rotWithShape="1">
          <a:blip r:embed="rId2"/>
          <a:srcRect l="5317" t="18969" r="3910" b="21729"/>
          <a:stretch/>
        </p:blipFill>
        <p:spPr>
          <a:xfrm>
            <a:off x="654724" y="5464652"/>
            <a:ext cx="3063836" cy="562746"/>
          </a:xfrm>
          <a:prstGeom prst="rect">
            <a:avLst/>
          </a:prstGeom>
        </p:spPr>
      </p:pic>
      <p:sp>
        <p:nvSpPr>
          <p:cNvPr id="5" name="Rectangle 4">
            <a:extLst>
              <a:ext uri="{FF2B5EF4-FFF2-40B4-BE49-F238E27FC236}">
                <a16:creationId xmlns:a16="http://schemas.microsoft.com/office/drawing/2014/main" id="{324B959D-B6D5-A64E-ADCD-B71F82FD0EFB}"/>
              </a:ext>
            </a:extLst>
          </p:cNvPr>
          <p:cNvSpPr/>
          <p:nvPr/>
        </p:nvSpPr>
        <p:spPr>
          <a:xfrm>
            <a:off x="4293790" y="5544939"/>
            <a:ext cx="7033464" cy="523220"/>
          </a:xfrm>
          <a:prstGeom prst="rect">
            <a:avLst/>
          </a:prstGeom>
        </p:spPr>
        <p:txBody>
          <a:bodyPr wrap="none">
            <a:spAutoFit/>
          </a:bodyPr>
          <a:lstStyle/>
          <a:p>
            <a:r>
              <a:rPr lang="en-US" sz="2800" b="1" i="1" dirty="0">
                <a:solidFill>
                  <a:schemeClr val="accent1">
                    <a:lumMod val="75000"/>
                  </a:schemeClr>
                </a:solidFill>
              </a:rPr>
              <a:t>We were here on May 8, 2020, but using R/qtl</a:t>
            </a:r>
          </a:p>
        </p:txBody>
      </p:sp>
      <p:pic>
        <p:nvPicPr>
          <p:cNvPr id="4" name="Picture 3">
            <a:extLst>
              <a:ext uri="{FF2B5EF4-FFF2-40B4-BE49-F238E27FC236}">
                <a16:creationId xmlns:a16="http://schemas.microsoft.com/office/drawing/2014/main" id="{319755AD-04F3-6946-8534-8C08293217FD}"/>
              </a:ext>
            </a:extLst>
          </p:cNvPr>
          <p:cNvPicPr>
            <a:picLocks noChangeAspect="1"/>
          </p:cNvPicPr>
          <p:nvPr/>
        </p:nvPicPr>
        <p:blipFill>
          <a:blip r:embed="rId3"/>
          <a:stretch>
            <a:fillRect/>
          </a:stretch>
        </p:blipFill>
        <p:spPr>
          <a:xfrm>
            <a:off x="0" y="649470"/>
            <a:ext cx="5443538" cy="5136768"/>
          </a:xfrm>
          <a:prstGeom prst="rect">
            <a:avLst/>
          </a:prstGeom>
        </p:spPr>
      </p:pic>
      <p:sp>
        <p:nvSpPr>
          <p:cNvPr id="18" name="Left Arrow 17">
            <a:extLst>
              <a:ext uri="{FF2B5EF4-FFF2-40B4-BE49-F238E27FC236}">
                <a16:creationId xmlns:a16="http://schemas.microsoft.com/office/drawing/2014/main" id="{B563499F-5288-904E-A840-95ED397B4C3B}"/>
              </a:ext>
            </a:extLst>
          </p:cNvPr>
          <p:cNvSpPr/>
          <p:nvPr/>
        </p:nvSpPr>
        <p:spPr>
          <a:xfrm rot="12967814">
            <a:off x="168185" y="5357641"/>
            <a:ext cx="457200" cy="287383"/>
          </a:xfrm>
          <a:prstGeom prst="left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pic>
        <p:nvPicPr>
          <p:cNvPr id="13" name="Picture 12">
            <a:extLst>
              <a:ext uri="{FF2B5EF4-FFF2-40B4-BE49-F238E27FC236}">
                <a16:creationId xmlns:a16="http://schemas.microsoft.com/office/drawing/2014/main" id="{FE5E85EF-F2B5-6946-827A-00C920D6C1BC}"/>
              </a:ext>
            </a:extLst>
          </p:cNvPr>
          <p:cNvPicPr>
            <a:picLocks noChangeAspect="1"/>
          </p:cNvPicPr>
          <p:nvPr/>
        </p:nvPicPr>
        <p:blipFill>
          <a:blip r:embed="rId4"/>
          <a:stretch>
            <a:fillRect/>
          </a:stretch>
        </p:blipFill>
        <p:spPr>
          <a:xfrm>
            <a:off x="5224244" y="814388"/>
            <a:ext cx="2395514" cy="4529137"/>
          </a:xfrm>
          <a:prstGeom prst="rect">
            <a:avLst/>
          </a:prstGeom>
        </p:spPr>
      </p:pic>
      <p:pic>
        <p:nvPicPr>
          <p:cNvPr id="21" name="Picture 20">
            <a:extLst>
              <a:ext uri="{FF2B5EF4-FFF2-40B4-BE49-F238E27FC236}">
                <a16:creationId xmlns:a16="http://schemas.microsoft.com/office/drawing/2014/main" id="{A428D78F-36D0-D746-9EF4-77BF0474E4A1}"/>
              </a:ext>
            </a:extLst>
          </p:cNvPr>
          <p:cNvPicPr>
            <a:picLocks noChangeAspect="1"/>
          </p:cNvPicPr>
          <p:nvPr/>
        </p:nvPicPr>
        <p:blipFill>
          <a:blip r:embed="rId5"/>
          <a:stretch>
            <a:fillRect/>
          </a:stretch>
        </p:blipFill>
        <p:spPr>
          <a:xfrm>
            <a:off x="7747861" y="671513"/>
            <a:ext cx="4287926" cy="4914900"/>
          </a:xfrm>
          <a:prstGeom prst="rect">
            <a:avLst/>
          </a:prstGeom>
        </p:spPr>
      </p:pic>
    </p:spTree>
    <p:extLst>
      <p:ext uri="{BB962C8B-B14F-4D97-AF65-F5344CB8AC3E}">
        <p14:creationId xmlns:p14="http://schemas.microsoft.com/office/powerpoint/2010/main" val="92771076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2">
            <a:extLst>
              <a:ext uri="{FF2B5EF4-FFF2-40B4-BE49-F238E27FC236}">
                <a16:creationId xmlns:a16="http://schemas.microsoft.com/office/drawing/2014/main" id="{AB248317-DA01-9D44-9B58-28EEE789D991}"/>
              </a:ext>
            </a:extLst>
          </p:cNvPr>
          <p:cNvSpPr>
            <a:spLocks noGrp="1"/>
          </p:cNvSpPr>
          <p:nvPr>
            <p:ph type="subTitle" idx="1"/>
          </p:nvPr>
        </p:nvSpPr>
        <p:spPr>
          <a:xfrm>
            <a:off x="622025" y="6382485"/>
            <a:ext cx="7209874" cy="510240"/>
          </a:xfrm>
        </p:spPr>
        <p:txBody>
          <a:bodyPr>
            <a:normAutofit/>
          </a:bodyPr>
          <a:lstStyle/>
          <a:p>
            <a:pPr algn="l"/>
            <a:r>
              <a:rPr lang="en-US" sz="2000" b="1" dirty="0"/>
              <a:t>Slide 40</a:t>
            </a:r>
            <a:r>
              <a:rPr lang="en-US" sz="2000" dirty="0"/>
              <a:t>. Conclusions</a:t>
            </a:r>
          </a:p>
        </p:txBody>
      </p:sp>
      <p:sp>
        <p:nvSpPr>
          <p:cNvPr id="5" name="Subtitle 2">
            <a:extLst>
              <a:ext uri="{FF2B5EF4-FFF2-40B4-BE49-F238E27FC236}">
                <a16:creationId xmlns:a16="http://schemas.microsoft.com/office/drawing/2014/main" id="{F24AFD38-85C0-BF49-8646-F58F60BDCA5C}"/>
              </a:ext>
            </a:extLst>
          </p:cNvPr>
          <p:cNvSpPr txBox="1">
            <a:spLocks/>
          </p:cNvSpPr>
          <p:nvPr/>
        </p:nvSpPr>
        <p:spPr>
          <a:xfrm>
            <a:off x="20591" y="6617"/>
            <a:ext cx="7209874" cy="59055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2800" b="1" i="1" dirty="0">
                <a:solidFill>
                  <a:schemeClr val="accent1">
                    <a:lumMod val="75000"/>
                  </a:schemeClr>
                </a:solidFill>
              </a:rPr>
              <a:t>Technical conclusions (mainly for P50 team)</a:t>
            </a:r>
            <a:endParaRPr lang="en-US" sz="2000" b="1" i="1" dirty="0">
              <a:solidFill>
                <a:schemeClr val="accent1">
                  <a:lumMod val="75000"/>
                </a:schemeClr>
              </a:solidFill>
            </a:endParaRPr>
          </a:p>
        </p:txBody>
      </p:sp>
      <p:sp>
        <p:nvSpPr>
          <p:cNvPr id="6" name="Subtitle 2">
            <a:extLst>
              <a:ext uri="{FF2B5EF4-FFF2-40B4-BE49-F238E27FC236}">
                <a16:creationId xmlns:a16="http://schemas.microsoft.com/office/drawing/2014/main" id="{4B0F3964-1666-3249-AE53-0FB78C417227}"/>
              </a:ext>
            </a:extLst>
          </p:cNvPr>
          <p:cNvSpPr txBox="1">
            <a:spLocks/>
          </p:cNvSpPr>
          <p:nvPr/>
        </p:nvSpPr>
        <p:spPr>
          <a:xfrm>
            <a:off x="400722" y="520414"/>
            <a:ext cx="5891221" cy="607714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457200" indent="-457200" algn="l">
              <a:buAutoNum type="arabicPeriod"/>
            </a:pPr>
            <a:r>
              <a:rPr lang="en-US" sz="2000" dirty="0"/>
              <a:t>Much of the mapping workflow is in place. We need smoother data and metadata entry methods.</a:t>
            </a:r>
          </a:p>
          <a:p>
            <a:pPr marL="457200" indent="-457200" algn="l">
              <a:buAutoNum type="arabicPeriod"/>
            </a:pPr>
            <a:r>
              <a:rPr lang="en-US" sz="2000" dirty="0"/>
              <a:t>The HS Rat GWAS data and genetic analysis is FAIR-compliant in </a:t>
            </a:r>
            <a:r>
              <a:rPr lang="en-US" sz="2000" dirty="0" err="1"/>
              <a:t>GeneNetwork</a:t>
            </a:r>
            <a:r>
              <a:rPr lang="en-US" sz="2000" dirty="0"/>
              <a:t>.</a:t>
            </a:r>
          </a:p>
          <a:p>
            <a:pPr marL="457200" indent="-457200" algn="l">
              <a:buAutoNum type="arabicPeriod"/>
            </a:pPr>
            <a:r>
              <a:rPr lang="en-US" sz="2000" dirty="0"/>
              <a:t>All code is accessible on GitHub </a:t>
            </a:r>
            <a:r>
              <a:rPr lang="en-US" sz="2000" dirty="0">
                <a:hlinkClick r:id="rId2"/>
              </a:rPr>
              <a:t>https://github.com/genenetwork/genenetwork2</a:t>
            </a:r>
            <a:r>
              <a:rPr lang="en-US" sz="2000" dirty="0"/>
              <a:t>.</a:t>
            </a:r>
          </a:p>
          <a:p>
            <a:pPr marL="457200" indent="-457200" algn="l">
              <a:buAutoNum type="arabicPeriod"/>
            </a:pPr>
            <a:r>
              <a:rPr lang="en-US" sz="2000" dirty="0"/>
              <a:t>You can replicate and tweak models when mapping any of the P50 traits. You can do this on your own without much hassle.</a:t>
            </a:r>
            <a:endParaRPr lang="en-US" sz="2000" i="1" dirty="0"/>
          </a:p>
          <a:p>
            <a:pPr marL="457200" indent="-457200" algn="l">
              <a:buAutoNum type="arabicPeriod"/>
            </a:pPr>
            <a:r>
              <a:rPr lang="en-US" sz="2000" dirty="0"/>
              <a:t>It is a short step from the P50 reports you get from Apurva to the P30 reports you can generate in GN. Our goal is to make sure these reports converge perfectly (replicable work flows).</a:t>
            </a:r>
          </a:p>
          <a:p>
            <a:pPr marL="457200" indent="-457200" algn="l">
              <a:buAutoNum type="arabicPeriod"/>
            </a:pPr>
            <a:r>
              <a:rPr lang="en-US" sz="2000" dirty="0"/>
              <a:t>As the rat genome assembly and sequence data for the eight parents of the HS improve, all traits will be remappable on the new assemblies and with ”overlay” tracks of sequence variants and haplotypes in every locus.</a:t>
            </a:r>
          </a:p>
        </p:txBody>
      </p:sp>
      <p:pic>
        <p:nvPicPr>
          <p:cNvPr id="3" name="Picture 2">
            <a:extLst>
              <a:ext uri="{FF2B5EF4-FFF2-40B4-BE49-F238E27FC236}">
                <a16:creationId xmlns:a16="http://schemas.microsoft.com/office/drawing/2014/main" id="{9323753F-1178-1B43-BB70-7D596F0254B5}"/>
              </a:ext>
            </a:extLst>
          </p:cNvPr>
          <p:cNvPicPr>
            <a:picLocks noChangeAspect="1"/>
          </p:cNvPicPr>
          <p:nvPr/>
        </p:nvPicPr>
        <p:blipFill rotWithShape="1">
          <a:blip r:embed="rId3"/>
          <a:srcRect r="2124"/>
          <a:stretch/>
        </p:blipFill>
        <p:spPr>
          <a:xfrm>
            <a:off x="6316367" y="866573"/>
            <a:ext cx="5693324" cy="4320023"/>
          </a:xfrm>
          <a:prstGeom prst="rect">
            <a:avLst/>
          </a:prstGeom>
        </p:spPr>
      </p:pic>
      <p:sp>
        <p:nvSpPr>
          <p:cNvPr id="7" name="Subtitle 2">
            <a:extLst>
              <a:ext uri="{FF2B5EF4-FFF2-40B4-BE49-F238E27FC236}">
                <a16:creationId xmlns:a16="http://schemas.microsoft.com/office/drawing/2014/main" id="{49626F13-1309-0F42-82BA-B63F959998BB}"/>
              </a:ext>
            </a:extLst>
          </p:cNvPr>
          <p:cNvSpPr txBox="1">
            <a:spLocks/>
          </p:cNvSpPr>
          <p:nvPr/>
        </p:nvSpPr>
        <p:spPr>
          <a:xfrm>
            <a:off x="7906869" y="349624"/>
            <a:ext cx="4632521" cy="59055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2800" b="1" i="1" dirty="0">
                <a:solidFill>
                  <a:schemeClr val="accent1">
                    <a:lumMod val="75000"/>
                  </a:schemeClr>
                </a:solidFill>
              </a:rPr>
              <a:t>P50 reports rock</a:t>
            </a:r>
            <a:endParaRPr lang="en-US" sz="2000" b="1" i="1" dirty="0">
              <a:solidFill>
                <a:schemeClr val="accent1">
                  <a:lumMod val="75000"/>
                </a:schemeClr>
              </a:solidFill>
            </a:endParaRPr>
          </a:p>
        </p:txBody>
      </p:sp>
      <p:sp>
        <p:nvSpPr>
          <p:cNvPr id="8" name="TextBox 7">
            <a:extLst>
              <a:ext uri="{FF2B5EF4-FFF2-40B4-BE49-F238E27FC236}">
                <a16:creationId xmlns:a16="http://schemas.microsoft.com/office/drawing/2014/main" id="{5BE65357-A500-6242-8DB9-EF1EBB714AB8}"/>
              </a:ext>
            </a:extLst>
          </p:cNvPr>
          <p:cNvSpPr txBox="1"/>
          <p:nvPr/>
        </p:nvSpPr>
        <p:spPr>
          <a:xfrm>
            <a:off x="10970191" y="14991"/>
            <a:ext cx="1221809" cy="923330"/>
          </a:xfrm>
          <a:prstGeom prst="rect">
            <a:avLst/>
          </a:prstGeom>
          <a:noFill/>
        </p:spPr>
        <p:txBody>
          <a:bodyPr wrap="none" rtlCol="0">
            <a:spAutoFit/>
          </a:bodyPr>
          <a:lstStyle/>
          <a:p>
            <a:r>
              <a:rPr lang="en-US" dirty="0" err="1"/>
              <a:t>Crf_MI</a:t>
            </a:r>
            <a:endParaRPr lang="en-US" dirty="0"/>
          </a:p>
          <a:p>
            <a:r>
              <a:rPr lang="en-US" dirty="0"/>
              <a:t>01Apr2020</a:t>
            </a:r>
          </a:p>
          <a:p>
            <a:endParaRPr lang="en-US" dirty="0"/>
          </a:p>
        </p:txBody>
      </p:sp>
    </p:spTree>
    <p:extLst>
      <p:ext uri="{BB962C8B-B14F-4D97-AF65-F5344CB8AC3E}">
        <p14:creationId xmlns:p14="http://schemas.microsoft.com/office/powerpoint/2010/main" val="69424059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F703D01-5AF2-1546-814C-A86442444F7C}"/>
              </a:ext>
            </a:extLst>
          </p:cNvPr>
          <p:cNvPicPr>
            <a:picLocks noChangeAspect="1"/>
          </p:cNvPicPr>
          <p:nvPr/>
        </p:nvPicPr>
        <p:blipFill>
          <a:blip r:embed="rId2"/>
          <a:stretch>
            <a:fillRect/>
          </a:stretch>
        </p:blipFill>
        <p:spPr>
          <a:xfrm>
            <a:off x="0" y="0"/>
            <a:ext cx="12192000" cy="521431"/>
          </a:xfrm>
          <a:prstGeom prst="rect">
            <a:avLst/>
          </a:prstGeom>
        </p:spPr>
      </p:pic>
      <p:sp>
        <p:nvSpPr>
          <p:cNvPr id="4" name="Subtitle 2">
            <a:extLst>
              <a:ext uri="{FF2B5EF4-FFF2-40B4-BE49-F238E27FC236}">
                <a16:creationId xmlns:a16="http://schemas.microsoft.com/office/drawing/2014/main" id="{AB248317-DA01-9D44-9B58-28EEE789D991}"/>
              </a:ext>
            </a:extLst>
          </p:cNvPr>
          <p:cNvSpPr>
            <a:spLocks noGrp="1"/>
          </p:cNvSpPr>
          <p:nvPr>
            <p:ph type="subTitle" idx="1"/>
          </p:nvPr>
        </p:nvSpPr>
        <p:spPr>
          <a:xfrm>
            <a:off x="665812" y="6381603"/>
            <a:ext cx="7209874" cy="510240"/>
          </a:xfrm>
        </p:spPr>
        <p:txBody>
          <a:bodyPr>
            <a:normAutofit/>
          </a:bodyPr>
          <a:lstStyle/>
          <a:p>
            <a:pPr algn="l"/>
            <a:r>
              <a:rPr lang="en-US" sz="2000" b="1" dirty="0"/>
              <a:t>Slide 41</a:t>
            </a:r>
            <a:r>
              <a:rPr lang="en-US" sz="2000" dirty="0"/>
              <a:t>. What to do next</a:t>
            </a:r>
          </a:p>
        </p:txBody>
      </p:sp>
      <p:sp>
        <p:nvSpPr>
          <p:cNvPr id="5" name="Subtitle 2">
            <a:extLst>
              <a:ext uri="{FF2B5EF4-FFF2-40B4-BE49-F238E27FC236}">
                <a16:creationId xmlns:a16="http://schemas.microsoft.com/office/drawing/2014/main" id="{F24AFD38-85C0-BF49-8646-F58F60BDCA5C}"/>
              </a:ext>
            </a:extLst>
          </p:cNvPr>
          <p:cNvSpPr txBox="1">
            <a:spLocks/>
          </p:cNvSpPr>
          <p:nvPr/>
        </p:nvSpPr>
        <p:spPr>
          <a:xfrm>
            <a:off x="310065" y="772162"/>
            <a:ext cx="7209874" cy="59055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2800" b="1" i="1" dirty="0">
                <a:solidFill>
                  <a:schemeClr val="accent1">
                    <a:lumMod val="75000"/>
                  </a:schemeClr>
                </a:solidFill>
              </a:rPr>
              <a:t>Your suggestions</a:t>
            </a:r>
            <a:endParaRPr lang="en-US" sz="1800" b="1" i="1" dirty="0">
              <a:solidFill>
                <a:schemeClr val="accent1">
                  <a:lumMod val="75000"/>
                </a:schemeClr>
              </a:solidFill>
            </a:endParaRPr>
          </a:p>
        </p:txBody>
      </p:sp>
      <p:sp>
        <p:nvSpPr>
          <p:cNvPr id="6" name="Subtitle 2">
            <a:extLst>
              <a:ext uri="{FF2B5EF4-FFF2-40B4-BE49-F238E27FC236}">
                <a16:creationId xmlns:a16="http://schemas.microsoft.com/office/drawing/2014/main" id="{4B0F3964-1666-3249-AE53-0FB78C417227}"/>
              </a:ext>
            </a:extLst>
          </p:cNvPr>
          <p:cNvSpPr txBox="1">
            <a:spLocks/>
          </p:cNvSpPr>
          <p:nvPr/>
        </p:nvSpPr>
        <p:spPr>
          <a:xfrm>
            <a:off x="664535" y="1806947"/>
            <a:ext cx="5587410" cy="294846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457200" indent="-457200" algn="l">
              <a:buFont typeface="Arial" panose="020B0604020202020204" pitchFamily="34" charset="0"/>
              <a:buAutoNum type="arabicPeriod"/>
            </a:pPr>
            <a:r>
              <a:rPr lang="en-US" sz="2000" b="1" i="1" dirty="0">
                <a:solidFill>
                  <a:schemeClr val="accent1">
                    <a:lumMod val="75000"/>
                  </a:schemeClr>
                </a:solidFill>
              </a:rPr>
              <a:t>Your ideas</a:t>
            </a:r>
          </a:p>
          <a:p>
            <a:pPr marL="457200" indent="-457200" algn="l">
              <a:buFont typeface="Arial" panose="020B0604020202020204" pitchFamily="34" charset="0"/>
              <a:buAutoNum type="arabicPeriod"/>
            </a:pPr>
            <a:r>
              <a:rPr lang="en-US" sz="2000" b="1" i="1" dirty="0">
                <a:solidFill>
                  <a:schemeClr val="accent1">
                    <a:lumMod val="75000"/>
                  </a:schemeClr>
                </a:solidFill>
              </a:rPr>
              <a:t>Your ideas</a:t>
            </a:r>
          </a:p>
          <a:p>
            <a:pPr marL="457200" indent="-457200" algn="l">
              <a:buAutoNum type="arabicPeriod"/>
            </a:pPr>
            <a:r>
              <a:rPr lang="en-US" sz="2000" dirty="0"/>
              <a:t>Faster mapping and permuting</a:t>
            </a:r>
          </a:p>
        </p:txBody>
      </p:sp>
      <p:pic>
        <p:nvPicPr>
          <p:cNvPr id="3" name="Picture 2">
            <a:extLst>
              <a:ext uri="{FF2B5EF4-FFF2-40B4-BE49-F238E27FC236}">
                <a16:creationId xmlns:a16="http://schemas.microsoft.com/office/drawing/2014/main" id="{8472D6F8-DD9F-5842-8393-46B62827D46B}"/>
              </a:ext>
            </a:extLst>
          </p:cNvPr>
          <p:cNvPicPr>
            <a:picLocks noChangeAspect="1"/>
          </p:cNvPicPr>
          <p:nvPr/>
        </p:nvPicPr>
        <p:blipFill>
          <a:blip r:embed="rId3"/>
          <a:stretch>
            <a:fillRect/>
          </a:stretch>
        </p:blipFill>
        <p:spPr>
          <a:xfrm>
            <a:off x="6613450" y="638908"/>
            <a:ext cx="5210161" cy="2179348"/>
          </a:xfrm>
          <a:prstGeom prst="rect">
            <a:avLst/>
          </a:prstGeom>
        </p:spPr>
      </p:pic>
      <p:pic>
        <p:nvPicPr>
          <p:cNvPr id="12" name="Picture 11">
            <a:extLst>
              <a:ext uri="{FF2B5EF4-FFF2-40B4-BE49-F238E27FC236}">
                <a16:creationId xmlns:a16="http://schemas.microsoft.com/office/drawing/2014/main" id="{E4DA7740-8BA4-4643-99FD-8D9BAF4998DA}"/>
              </a:ext>
            </a:extLst>
          </p:cNvPr>
          <p:cNvPicPr>
            <a:picLocks noChangeAspect="1"/>
          </p:cNvPicPr>
          <p:nvPr/>
        </p:nvPicPr>
        <p:blipFill>
          <a:blip r:embed="rId4"/>
          <a:stretch>
            <a:fillRect/>
          </a:stretch>
        </p:blipFill>
        <p:spPr>
          <a:xfrm>
            <a:off x="6698511" y="2723894"/>
            <a:ext cx="5124894" cy="3958586"/>
          </a:xfrm>
          <a:prstGeom prst="rect">
            <a:avLst/>
          </a:prstGeom>
        </p:spPr>
      </p:pic>
      <p:sp>
        <p:nvSpPr>
          <p:cNvPr id="14" name="Rectangle 13">
            <a:extLst>
              <a:ext uri="{FF2B5EF4-FFF2-40B4-BE49-F238E27FC236}">
                <a16:creationId xmlns:a16="http://schemas.microsoft.com/office/drawing/2014/main" id="{BE393EA8-ECC3-6440-B257-5C8A19EC9A75}"/>
              </a:ext>
            </a:extLst>
          </p:cNvPr>
          <p:cNvSpPr/>
          <p:nvPr/>
        </p:nvSpPr>
        <p:spPr>
          <a:xfrm>
            <a:off x="7884586" y="5455906"/>
            <a:ext cx="2812308" cy="523220"/>
          </a:xfrm>
          <a:prstGeom prst="rect">
            <a:avLst/>
          </a:prstGeom>
        </p:spPr>
        <p:txBody>
          <a:bodyPr wrap="none">
            <a:spAutoFit/>
          </a:bodyPr>
          <a:lstStyle/>
          <a:p>
            <a:r>
              <a:rPr lang="en-US" sz="2800" b="1" dirty="0"/>
              <a:t>GN coding heroes</a:t>
            </a:r>
          </a:p>
        </p:txBody>
      </p:sp>
      <p:pic>
        <p:nvPicPr>
          <p:cNvPr id="9" name="Picture 8">
            <a:extLst>
              <a:ext uri="{FF2B5EF4-FFF2-40B4-BE49-F238E27FC236}">
                <a16:creationId xmlns:a16="http://schemas.microsoft.com/office/drawing/2014/main" id="{CFCC45A9-DF52-F049-8084-715FADFF6B91}"/>
              </a:ext>
            </a:extLst>
          </p:cNvPr>
          <p:cNvPicPr>
            <a:picLocks noChangeAspect="1"/>
          </p:cNvPicPr>
          <p:nvPr/>
        </p:nvPicPr>
        <p:blipFill>
          <a:blip r:embed="rId5"/>
          <a:stretch>
            <a:fillRect/>
          </a:stretch>
        </p:blipFill>
        <p:spPr>
          <a:xfrm>
            <a:off x="629586" y="4022813"/>
            <a:ext cx="4054815" cy="2300667"/>
          </a:xfrm>
          <a:prstGeom prst="rect">
            <a:avLst/>
          </a:prstGeom>
        </p:spPr>
      </p:pic>
      <p:sp>
        <p:nvSpPr>
          <p:cNvPr id="10" name="TextBox 9">
            <a:extLst>
              <a:ext uri="{FF2B5EF4-FFF2-40B4-BE49-F238E27FC236}">
                <a16:creationId xmlns:a16="http://schemas.microsoft.com/office/drawing/2014/main" id="{F4D3D78B-6525-F846-A4F5-082A478A43AB}"/>
              </a:ext>
            </a:extLst>
          </p:cNvPr>
          <p:cNvSpPr txBox="1"/>
          <p:nvPr/>
        </p:nvSpPr>
        <p:spPr>
          <a:xfrm>
            <a:off x="1223369" y="3572127"/>
            <a:ext cx="543482" cy="378752"/>
          </a:xfrm>
          <a:prstGeom prst="rect">
            <a:avLst/>
          </a:prstGeom>
          <a:noFill/>
        </p:spPr>
        <p:txBody>
          <a:bodyPr wrap="none" rtlCol="0">
            <a:spAutoFit/>
          </a:bodyPr>
          <a:lstStyle/>
          <a:p>
            <a:r>
              <a:rPr lang="en-US" sz="2800" b="1" dirty="0"/>
              <a:t>KOs</a:t>
            </a:r>
            <a:endParaRPr lang="en-US" dirty="0"/>
          </a:p>
        </p:txBody>
      </p:sp>
      <p:sp>
        <p:nvSpPr>
          <p:cNvPr id="11" name="TextBox 10">
            <a:extLst>
              <a:ext uri="{FF2B5EF4-FFF2-40B4-BE49-F238E27FC236}">
                <a16:creationId xmlns:a16="http://schemas.microsoft.com/office/drawing/2014/main" id="{88CB4860-DCDE-E443-9B5E-BAA837D2C938}"/>
              </a:ext>
            </a:extLst>
          </p:cNvPr>
          <p:cNvSpPr txBox="1"/>
          <p:nvPr/>
        </p:nvSpPr>
        <p:spPr>
          <a:xfrm>
            <a:off x="3397330" y="3546169"/>
            <a:ext cx="465550" cy="378752"/>
          </a:xfrm>
          <a:prstGeom prst="rect">
            <a:avLst/>
          </a:prstGeom>
          <a:noFill/>
        </p:spPr>
        <p:txBody>
          <a:bodyPr wrap="none" rtlCol="0">
            <a:spAutoFit/>
          </a:bodyPr>
          <a:lstStyle/>
          <a:p>
            <a:r>
              <a:rPr lang="en-US" sz="2800" b="1" dirty="0"/>
              <a:t>Us </a:t>
            </a:r>
            <a:endParaRPr lang="en-US" dirty="0"/>
          </a:p>
        </p:txBody>
      </p:sp>
      <p:sp>
        <p:nvSpPr>
          <p:cNvPr id="13" name="TextBox 12">
            <a:extLst>
              <a:ext uri="{FF2B5EF4-FFF2-40B4-BE49-F238E27FC236}">
                <a16:creationId xmlns:a16="http://schemas.microsoft.com/office/drawing/2014/main" id="{9DCDBC21-C041-F448-B7B0-8E2975922BD7}"/>
              </a:ext>
            </a:extLst>
          </p:cNvPr>
          <p:cNvSpPr txBox="1"/>
          <p:nvPr/>
        </p:nvSpPr>
        <p:spPr>
          <a:xfrm>
            <a:off x="918319" y="3243203"/>
            <a:ext cx="3641894" cy="400110"/>
          </a:xfrm>
          <a:prstGeom prst="rect">
            <a:avLst/>
          </a:prstGeom>
          <a:noFill/>
        </p:spPr>
        <p:txBody>
          <a:bodyPr wrap="none" rtlCol="0">
            <a:spAutoFit/>
          </a:bodyPr>
          <a:lstStyle/>
          <a:p>
            <a:r>
              <a:rPr lang="en-US" sz="2000" b="1" dirty="0"/>
              <a:t>Error messages in GN are cool ;-)</a:t>
            </a:r>
          </a:p>
        </p:txBody>
      </p:sp>
    </p:spTree>
    <p:extLst>
      <p:ext uri="{BB962C8B-B14F-4D97-AF65-F5344CB8AC3E}">
        <p14:creationId xmlns:p14="http://schemas.microsoft.com/office/powerpoint/2010/main" val="16812203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ubtitle 2">
            <a:extLst>
              <a:ext uri="{FF2B5EF4-FFF2-40B4-BE49-F238E27FC236}">
                <a16:creationId xmlns:a16="http://schemas.microsoft.com/office/drawing/2014/main" id="{74157716-09EE-B740-9A97-8C324D6C4852}"/>
              </a:ext>
            </a:extLst>
          </p:cNvPr>
          <p:cNvSpPr txBox="1">
            <a:spLocks/>
          </p:cNvSpPr>
          <p:nvPr/>
        </p:nvSpPr>
        <p:spPr>
          <a:xfrm>
            <a:off x="125147" y="6395265"/>
            <a:ext cx="11268635" cy="925469"/>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2000" b="1" dirty="0"/>
              <a:t>Slide 5</a:t>
            </a:r>
            <a:r>
              <a:rPr lang="en-US" sz="2000" dirty="0"/>
              <a:t>. Click on </a:t>
            </a:r>
            <a:r>
              <a:rPr lang="en-US" b="1" i="1" dirty="0">
                <a:solidFill>
                  <a:schemeClr val="accent1">
                    <a:lumMod val="75000"/>
                  </a:schemeClr>
                </a:solidFill>
              </a:rPr>
              <a:t>Compute</a:t>
            </a:r>
            <a:r>
              <a:rPr lang="en-US" sz="2000" dirty="0"/>
              <a:t>. Just that easy.</a:t>
            </a:r>
          </a:p>
        </p:txBody>
      </p:sp>
      <p:sp>
        <p:nvSpPr>
          <p:cNvPr id="8" name="Rectangle 7">
            <a:extLst>
              <a:ext uri="{FF2B5EF4-FFF2-40B4-BE49-F238E27FC236}">
                <a16:creationId xmlns:a16="http://schemas.microsoft.com/office/drawing/2014/main" id="{2B3883FC-2B20-8A43-92D5-20F0AF13B913}"/>
              </a:ext>
            </a:extLst>
          </p:cNvPr>
          <p:cNvSpPr/>
          <p:nvPr/>
        </p:nvSpPr>
        <p:spPr>
          <a:xfrm>
            <a:off x="10055" y="-28681"/>
            <a:ext cx="8533870" cy="523220"/>
          </a:xfrm>
          <a:prstGeom prst="rect">
            <a:avLst/>
          </a:prstGeom>
        </p:spPr>
        <p:txBody>
          <a:bodyPr wrap="square">
            <a:spAutoFit/>
          </a:bodyPr>
          <a:lstStyle/>
          <a:p>
            <a:r>
              <a:rPr lang="en-US" sz="2800" b="1" i="1" dirty="0">
                <a:solidFill>
                  <a:schemeClr val="accent1">
                    <a:lumMod val="75000"/>
                  </a:schemeClr>
                </a:solidFill>
              </a:rPr>
              <a:t>Quick review of  1</a:t>
            </a:r>
            <a:r>
              <a:rPr lang="en-US" sz="2800" b="1" i="1" baseline="30000" dirty="0">
                <a:solidFill>
                  <a:schemeClr val="accent1">
                    <a:lumMod val="75000"/>
                  </a:schemeClr>
                </a:solidFill>
              </a:rPr>
              <a:t>st</a:t>
            </a:r>
            <a:r>
              <a:rPr lang="en-US" sz="2800" b="1" i="1" dirty="0">
                <a:solidFill>
                  <a:schemeClr val="accent1">
                    <a:lumMod val="75000"/>
                  </a:schemeClr>
                </a:solidFill>
              </a:rPr>
              <a:t> webinar on QTL mapping</a:t>
            </a:r>
            <a:endParaRPr lang="en-US" dirty="0">
              <a:solidFill>
                <a:schemeClr val="accent1">
                  <a:lumMod val="75000"/>
                </a:schemeClr>
              </a:solidFill>
            </a:endParaRPr>
          </a:p>
        </p:txBody>
      </p:sp>
      <p:pic>
        <p:nvPicPr>
          <p:cNvPr id="3" name="Picture 2">
            <a:extLst>
              <a:ext uri="{FF2B5EF4-FFF2-40B4-BE49-F238E27FC236}">
                <a16:creationId xmlns:a16="http://schemas.microsoft.com/office/drawing/2014/main" id="{DF5CCBB1-B736-8A41-B13A-42DB1E64396D}"/>
              </a:ext>
            </a:extLst>
          </p:cNvPr>
          <p:cNvPicPr>
            <a:picLocks noChangeAspect="1"/>
          </p:cNvPicPr>
          <p:nvPr/>
        </p:nvPicPr>
        <p:blipFill>
          <a:blip r:embed="rId2"/>
          <a:stretch>
            <a:fillRect/>
          </a:stretch>
        </p:blipFill>
        <p:spPr>
          <a:xfrm>
            <a:off x="157162" y="1110045"/>
            <a:ext cx="2468880" cy="4572000"/>
          </a:xfrm>
          <a:prstGeom prst="rect">
            <a:avLst/>
          </a:prstGeom>
        </p:spPr>
      </p:pic>
      <p:pic>
        <p:nvPicPr>
          <p:cNvPr id="1026" name="Picture 2">
            <a:extLst>
              <a:ext uri="{FF2B5EF4-FFF2-40B4-BE49-F238E27FC236}">
                <a16:creationId xmlns:a16="http://schemas.microsoft.com/office/drawing/2014/main" id="{9A61EF0A-D2DF-2B45-A39E-814C0F1A1EC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 r="6474" b="2788"/>
          <a:stretch/>
        </p:blipFill>
        <p:spPr bwMode="auto">
          <a:xfrm>
            <a:off x="1955483" y="2164851"/>
            <a:ext cx="9713742" cy="3786187"/>
          </a:xfrm>
          <a:prstGeom prst="rect">
            <a:avLst/>
          </a:prstGeom>
          <a:noFill/>
          <a:extLst>
            <a:ext uri="{909E8E84-426E-40DD-AFC4-6F175D3DCCD1}">
              <a14:hiddenFill xmlns:a14="http://schemas.microsoft.com/office/drawing/2010/main">
                <a:solidFill>
                  <a:srgbClr val="FFFFFF"/>
                </a:solidFill>
              </a14:hiddenFill>
            </a:ext>
          </a:extLst>
        </p:spPr>
      </p:pic>
      <p:sp>
        <p:nvSpPr>
          <p:cNvPr id="16" name="Left Arrow 15">
            <a:extLst>
              <a:ext uri="{FF2B5EF4-FFF2-40B4-BE49-F238E27FC236}">
                <a16:creationId xmlns:a16="http://schemas.microsoft.com/office/drawing/2014/main" id="{F235051C-013E-2E48-95E6-B4E25D27C95B}"/>
              </a:ext>
            </a:extLst>
          </p:cNvPr>
          <p:cNvSpPr/>
          <p:nvPr/>
        </p:nvSpPr>
        <p:spPr>
          <a:xfrm rot="10800000">
            <a:off x="429932" y="5324685"/>
            <a:ext cx="457200" cy="287383"/>
          </a:xfrm>
          <a:prstGeom prst="left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pic>
        <p:nvPicPr>
          <p:cNvPr id="7" name="Picture 6">
            <a:extLst>
              <a:ext uri="{FF2B5EF4-FFF2-40B4-BE49-F238E27FC236}">
                <a16:creationId xmlns:a16="http://schemas.microsoft.com/office/drawing/2014/main" id="{79C79923-C85F-8B48-9EAA-EED566F96E73}"/>
              </a:ext>
            </a:extLst>
          </p:cNvPr>
          <p:cNvPicPr>
            <a:picLocks noChangeAspect="1"/>
          </p:cNvPicPr>
          <p:nvPr/>
        </p:nvPicPr>
        <p:blipFill>
          <a:blip r:embed="rId4"/>
          <a:stretch>
            <a:fillRect/>
          </a:stretch>
        </p:blipFill>
        <p:spPr>
          <a:xfrm>
            <a:off x="2369057" y="755320"/>
            <a:ext cx="1422655" cy="1128312"/>
          </a:xfrm>
          <a:prstGeom prst="rect">
            <a:avLst/>
          </a:prstGeom>
        </p:spPr>
      </p:pic>
      <p:pic>
        <p:nvPicPr>
          <p:cNvPr id="11" name="Picture 10">
            <a:extLst>
              <a:ext uri="{FF2B5EF4-FFF2-40B4-BE49-F238E27FC236}">
                <a16:creationId xmlns:a16="http://schemas.microsoft.com/office/drawing/2014/main" id="{42C17031-4DFA-BB4B-B5CD-C87D5407E421}"/>
              </a:ext>
            </a:extLst>
          </p:cNvPr>
          <p:cNvPicPr>
            <a:picLocks noChangeAspect="1"/>
          </p:cNvPicPr>
          <p:nvPr/>
        </p:nvPicPr>
        <p:blipFill>
          <a:blip r:embed="rId5"/>
          <a:stretch>
            <a:fillRect/>
          </a:stretch>
        </p:blipFill>
        <p:spPr>
          <a:xfrm>
            <a:off x="4145281" y="401015"/>
            <a:ext cx="1738352" cy="2366569"/>
          </a:xfrm>
          <a:prstGeom prst="rect">
            <a:avLst/>
          </a:prstGeom>
        </p:spPr>
      </p:pic>
      <p:sp>
        <p:nvSpPr>
          <p:cNvPr id="17" name="Rectangle 16">
            <a:extLst>
              <a:ext uri="{FF2B5EF4-FFF2-40B4-BE49-F238E27FC236}">
                <a16:creationId xmlns:a16="http://schemas.microsoft.com/office/drawing/2014/main" id="{F8CC529B-5E86-7545-B3A7-759679425F68}"/>
              </a:ext>
            </a:extLst>
          </p:cNvPr>
          <p:cNvSpPr/>
          <p:nvPr/>
        </p:nvSpPr>
        <p:spPr>
          <a:xfrm>
            <a:off x="8302115" y="0"/>
            <a:ext cx="3696974" cy="369332"/>
          </a:xfrm>
          <a:prstGeom prst="rect">
            <a:avLst/>
          </a:prstGeom>
        </p:spPr>
        <p:txBody>
          <a:bodyPr wrap="none">
            <a:spAutoFit/>
          </a:bodyPr>
          <a:lstStyle/>
          <a:p>
            <a:r>
              <a:rPr lang="en-US"/>
              <a:t>http://opar.io/webinar_series_1.html</a:t>
            </a:r>
          </a:p>
        </p:txBody>
      </p:sp>
      <p:sp>
        <p:nvSpPr>
          <p:cNvPr id="19" name="Rectangle 18">
            <a:extLst>
              <a:ext uri="{FF2B5EF4-FFF2-40B4-BE49-F238E27FC236}">
                <a16:creationId xmlns:a16="http://schemas.microsoft.com/office/drawing/2014/main" id="{E8211C81-694C-EB41-A398-A41A02D0135D}"/>
              </a:ext>
            </a:extLst>
          </p:cNvPr>
          <p:cNvSpPr/>
          <p:nvPr/>
        </p:nvSpPr>
        <p:spPr>
          <a:xfrm>
            <a:off x="5929666" y="5934670"/>
            <a:ext cx="6096000" cy="923330"/>
          </a:xfrm>
          <a:prstGeom prst="rect">
            <a:avLst/>
          </a:prstGeom>
        </p:spPr>
        <p:txBody>
          <a:bodyPr>
            <a:spAutoFit/>
          </a:bodyPr>
          <a:lstStyle/>
          <a:p>
            <a:pPr algn="r"/>
            <a:endParaRPr lang="en-US"/>
          </a:p>
          <a:p>
            <a:pPr algn="r"/>
            <a:r>
              <a:rPr lang="en-US"/>
              <a:t>Link to course material: </a:t>
            </a:r>
            <a:r>
              <a:rPr lang="en-US">
                <a:hlinkClick r:id="rId6"/>
              </a:rPr>
              <a:t>https://github.com/OSGA-OPAR/quant-genetics-webinars/blob/master/2020-05-08/README.md</a:t>
            </a:r>
            <a:r>
              <a:rPr lang="en-US"/>
              <a:t> </a:t>
            </a:r>
          </a:p>
        </p:txBody>
      </p:sp>
      <p:pic>
        <p:nvPicPr>
          <p:cNvPr id="24" name="Picture 23">
            <a:extLst>
              <a:ext uri="{FF2B5EF4-FFF2-40B4-BE49-F238E27FC236}">
                <a16:creationId xmlns:a16="http://schemas.microsoft.com/office/drawing/2014/main" id="{51130FEA-DCA3-6140-A93E-BBE2C1A90F0B}"/>
              </a:ext>
            </a:extLst>
          </p:cNvPr>
          <p:cNvPicPr>
            <a:picLocks noChangeAspect="1"/>
          </p:cNvPicPr>
          <p:nvPr/>
        </p:nvPicPr>
        <p:blipFill>
          <a:blip r:embed="rId7"/>
          <a:stretch>
            <a:fillRect/>
          </a:stretch>
        </p:blipFill>
        <p:spPr>
          <a:xfrm>
            <a:off x="5948172" y="202691"/>
            <a:ext cx="6307629" cy="5551933"/>
          </a:xfrm>
          <a:prstGeom prst="rect">
            <a:avLst/>
          </a:prstGeom>
        </p:spPr>
      </p:pic>
    </p:spTree>
    <p:extLst>
      <p:ext uri="{BB962C8B-B14F-4D97-AF65-F5344CB8AC3E}">
        <p14:creationId xmlns:p14="http://schemas.microsoft.com/office/powerpoint/2010/main" val="32523233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 name="TextBox 113">
            <a:extLst>
              <a:ext uri="{FF2B5EF4-FFF2-40B4-BE49-F238E27FC236}">
                <a16:creationId xmlns:a16="http://schemas.microsoft.com/office/drawing/2014/main" id="{0F7CC431-C551-5446-AA7E-6149E3BD63F2}"/>
              </a:ext>
            </a:extLst>
          </p:cNvPr>
          <p:cNvSpPr txBox="1"/>
          <p:nvPr/>
        </p:nvSpPr>
        <p:spPr>
          <a:xfrm>
            <a:off x="2540000" y="1606176"/>
            <a:ext cx="806631" cy="461665"/>
          </a:xfrm>
          <a:prstGeom prst="rect">
            <a:avLst/>
          </a:prstGeom>
          <a:noFill/>
        </p:spPr>
        <p:txBody>
          <a:bodyPr wrap="none" rtlCol="0">
            <a:spAutoFit/>
          </a:bodyPr>
          <a:lstStyle/>
          <a:p>
            <a:r>
              <a:rPr lang="en-US" sz="2400" dirty="0"/>
              <a:t>1982</a:t>
            </a:r>
            <a:endParaRPr lang="en-US" dirty="0"/>
          </a:p>
        </p:txBody>
      </p:sp>
      <p:pic>
        <p:nvPicPr>
          <p:cNvPr id="113" name="Picture 112">
            <a:extLst>
              <a:ext uri="{FF2B5EF4-FFF2-40B4-BE49-F238E27FC236}">
                <a16:creationId xmlns:a16="http://schemas.microsoft.com/office/drawing/2014/main" id="{43895984-D27C-D645-B390-D89FB5DCE741}"/>
              </a:ext>
            </a:extLst>
          </p:cNvPr>
          <p:cNvPicPr>
            <a:picLocks noChangeAspect="1"/>
          </p:cNvPicPr>
          <p:nvPr/>
        </p:nvPicPr>
        <p:blipFill>
          <a:blip r:embed="rId2"/>
          <a:stretch>
            <a:fillRect/>
          </a:stretch>
        </p:blipFill>
        <p:spPr>
          <a:xfrm>
            <a:off x="1689100" y="4965004"/>
            <a:ext cx="2540000" cy="1141664"/>
          </a:xfrm>
          <a:prstGeom prst="rect">
            <a:avLst/>
          </a:prstGeom>
        </p:spPr>
      </p:pic>
      <p:sp>
        <p:nvSpPr>
          <p:cNvPr id="3" name="Subtitle 2">
            <a:extLst>
              <a:ext uri="{FF2B5EF4-FFF2-40B4-BE49-F238E27FC236}">
                <a16:creationId xmlns:a16="http://schemas.microsoft.com/office/drawing/2014/main" id="{0D08DC2D-4F50-694A-8130-5DBF6296D713}"/>
              </a:ext>
            </a:extLst>
          </p:cNvPr>
          <p:cNvSpPr>
            <a:spLocks noGrp="1"/>
          </p:cNvSpPr>
          <p:nvPr>
            <p:ph type="subTitle" idx="1"/>
          </p:nvPr>
        </p:nvSpPr>
        <p:spPr>
          <a:xfrm>
            <a:off x="6196" y="6544"/>
            <a:ext cx="6051704" cy="553719"/>
          </a:xfrm>
        </p:spPr>
        <p:txBody>
          <a:bodyPr>
            <a:normAutofit/>
          </a:bodyPr>
          <a:lstStyle/>
          <a:p>
            <a:pPr algn="l"/>
            <a:r>
              <a:rPr lang="en-US" sz="2800" b="1" i="1" dirty="0">
                <a:solidFill>
                  <a:schemeClr val="accent1">
                    <a:lumMod val="75000"/>
                  </a:schemeClr>
                </a:solidFill>
              </a:rPr>
              <a:t>Today’s focus: NIH HS rat cross  </a:t>
            </a:r>
          </a:p>
        </p:txBody>
      </p:sp>
      <p:sp>
        <p:nvSpPr>
          <p:cNvPr id="15" name="Rectangle 14">
            <a:extLst>
              <a:ext uri="{FF2B5EF4-FFF2-40B4-BE49-F238E27FC236}">
                <a16:creationId xmlns:a16="http://schemas.microsoft.com/office/drawing/2014/main" id="{05377EC4-9B4D-964A-ACC1-8EF2C7FBB94E}"/>
              </a:ext>
            </a:extLst>
          </p:cNvPr>
          <p:cNvSpPr/>
          <p:nvPr/>
        </p:nvSpPr>
        <p:spPr>
          <a:xfrm>
            <a:off x="6489536" y="1188831"/>
            <a:ext cx="5748759" cy="4216539"/>
          </a:xfrm>
          <a:prstGeom prst="rect">
            <a:avLst/>
          </a:prstGeom>
        </p:spPr>
        <p:txBody>
          <a:bodyPr wrap="square">
            <a:spAutoFit/>
          </a:bodyPr>
          <a:lstStyle/>
          <a:p>
            <a:endParaRPr lang="en-US" sz="400" dirty="0"/>
          </a:p>
          <a:p>
            <a:r>
              <a:rPr lang="en-US" sz="2000" dirty="0"/>
              <a:t>Rat genome-wide mapping studies: great precision</a:t>
            </a:r>
          </a:p>
          <a:p>
            <a:endParaRPr lang="en-US" sz="1200" dirty="0"/>
          </a:p>
          <a:p>
            <a:r>
              <a:rPr lang="en-US" sz="2000" dirty="0"/>
              <a:t>Extensive behavioral data and RNA-seq for brain regions maintained in relational database</a:t>
            </a:r>
          </a:p>
          <a:p>
            <a:endParaRPr lang="en-US" sz="2000" dirty="0"/>
          </a:p>
          <a:p>
            <a:r>
              <a:rPr lang="en-US" sz="2000" dirty="0"/>
              <a:t>Very high density SNP markers (genotyping-by-sequencing)</a:t>
            </a:r>
          </a:p>
          <a:p>
            <a:endParaRPr lang="en-US" sz="600" dirty="0"/>
          </a:p>
          <a:p>
            <a:endParaRPr lang="en-US" sz="2000" dirty="0"/>
          </a:p>
          <a:p>
            <a:r>
              <a:rPr lang="en-US" sz="2000" dirty="0"/>
              <a:t>Powerful mapping methods (GEMMA, FastLMM)</a:t>
            </a:r>
          </a:p>
          <a:p>
            <a:endParaRPr lang="en-US" sz="2000" dirty="0"/>
          </a:p>
          <a:p>
            <a:r>
              <a:rPr lang="en-US" sz="2000" dirty="0"/>
              <a:t>Data copied into GeneNetwork for companion analysis and for enhanced longterm FAIR data sharing. </a:t>
            </a:r>
          </a:p>
          <a:p>
            <a:endParaRPr lang="en-US" sz="600" dirty="0"/>
          </a:p>
        </p:txBody>
      </p:sp>
      <p:sp>
        <p:nvSpPr>
          <p:cNvPr id="20" name="Rectangle 19">
            <a:extLst>
              <a:ext uri="{FF2B5EF4-FFF2-40B4-BE49-F238E27FC236}">
                <a16:creationId xmlns:a16="http://schemas.microsoft.com/office/drawing/2014/main" id="{0CD6D9E1-563F-264C-B0EE-77EB1D0214E7}"/>
              </a:ext>
            </a:extLst>
          </p:cNvPr>
          <p:cNvSpPr/>
          <p:nvPr/>
        </p:nvSpPr>
        <p:spPr>
          <a:xfrm>
            <a:off x="105805" y="6399351"/>
            <a:ext cx="6855827" cy="369332"/>
          </a:xfrm>
          <a:prstGeom prst="rect">
            <a:avLst/>
          </a:prstGeom>
        </p:spPr>
        <p:txBody>
          <a:bodyPr wrap="square">
            <a:spAutoFit/>
          </a:bodyPr>
          <a:lstStyle/>
          <a:p>
            <a:r>
              <a:rPr lang="en-US" b="1" dirty="0"/>
              <a:t>Slide 6</a:t>
            </a:r>
            <a:r>
              <a:rPr lang="en-US" dirty="0"/>
              <a:t>. HS rats—a massive family sharing 8 ur-parental strain ancestors </a:t>
            </a:r>
          </a:p>
        </p:txBody>
      </p:sp>
      <p:sp>
        <p:nvSpPr>
          <p:cNvPr id="39" name="TextBox 38">
            <a:extLst>
              <a:ext uri="{FF2B5EF4-FFF2-40B4-BE49-F238E27FC236}">
                <a16:creationId xmlns:a16="http://schemas.microsoft.com/office/drawing/2014/main" id="{06D6211A-5997-1A44-92F7-543ED02078A7}"/>
              </a:ext>
            </a:extLst>
          </p:cNvPr>
          <p:cNvSpPr txBox="1"/>
          <p:nvPr/>
        </p:nvSpPr>
        <p:spPr>
          <a:xfrm>
            <a:off x="6144768" y="4323588"/>
            <a:ext cx="360996" cy="707886"/>
          </a:xfrm>
          <a:prstGeom prst="rect">
            <a:avLst/>
          </a:prstGeom>
          <a:noFill/>
        </p:spPr>
        <p:txBody>
          <a:bodyPr wrap="none" rtlCol="0">
            <a:spAutoFit/>
          </a:bodyPr>
          <a:lstStyle/>
          <a:p>
            <a:r>
              <a:rPr lang="en-US" sz="4000" b="1" dirty="0"/>
              <a:t>°</a:t>
            </a:r>
          </a:p>
        </p:txBody>
      </p:sp>
      <p:sp>
        <p:nvSpPr>
          <p:cNvPr id="54" name="TextBox 53">
            <a:extLst>
              <a:ext uri="{FF2B5EF4-FFF2-40B4-BE49-F238E27FC236}">
                <a16:creationId xmlns:a16="http://schemas.microsoft.com/office/drawing/2014/main" id="{28432D33-2420-A54A-B585-5F43803D8B0E}"/>
              </a:ext>
            </a:extLst>
          </p:cNvPr>
          <p:cNvSpPr txBox="1"/>
          <p:nvPr/>
        </p:nvSpPr>
        <p:spPr>
          <a:xfrm>
            <a:off x="1929599" y="3239028"/>
            <a:ext cx="2258375" cy="523220"/>
          </a:xfrm>
          <a:prstGeom prst="rect">
            <a:avLst/>
          </a:prstGeom>
          <a:noFill/>
        </p:spPr>
        <p:txBody>
          <a:bodyPr wrap="none" rtlCol="0">
            <a:spAutoFit/>
          </a:bodyPr>
          <a:lstStyle/>
          <a:p>
            <a:r>
              <a:rPr lang="en-US" sz="2800" dirty="0"/>
              <a:t>Reciprocal G3</a:t>
            </a:r>
            <a:endParaRPr lang="en-US" dirty="0"/>
          </a:p>
        </p:txBody>
      </p:sp>
      <p:sp>
        <p:nvSpPr>
          <p:cNvPr id="57" name="TextBox 56">
            <a:extLst>
              <a:ext uri="{FF2B5EF4-FFF2-40B4-BE49-F238E27FC236}">
                <a16:creationId xmlns:a16="http://schemas.microsoft.com/office/drawing/2014/main" id="{0551E781-8253-2143-9F64-D19503020074}"/>
              </a:ext>
            </a:extLst>
          </p:cNvPr>
          <p:cNvSpPr txBox="1"/>
          <p:nvPr/>
        </p:nvSpPr>
        <p:spPr>
          <a:xfrm>
            <a:off x="3546775" y="1650234"/>
            <a:ext cx="532518" cy="523220"/>
          </a:xfrm>
          <a:prstGeom prst="rect">
            <a:avLst/>
          </a:prstGeom>
          <a:noFill/>
        </p:spPr>
        <p:txBody>
          <a:bodyPr wrap="none" rtlCol="0">
            <a:spAutoFit/>
          </a:bodyPr>
          <a:lstStyle/>
          <a:p>
            <a:r>
              <a:rPr lang="en-US" sz="2800" dirty="0"/>
              <a:t>F1</a:t>
            </a:r>
            <a:endParaRPr lang="en-US" dirty="0"/>
          </a:p>
        </p:txBody>
      </p:sp>
      <p:sp>
        <p:nvSpPr>
          <p:cNvPr id="60" name="Down Arrow 59">
            <a:extLst>
              <a:ext uri="{FF2B5EF4-FFF2-40B4-BE49-F238E27FC236}">
                <a16:creationId xmlns:a16="http://schemas.microsoft.com/office/drawing/2014/main" id="{8EE203E8-DEA5-CB4C-B9F8-EF49B4938268}"/>
              </a:ext>
            </a:extLst>
          </p:cNvPr>
          <p:cNvSpPr/>
          <p:nvPr/>
        </p:nvSpPr>
        <p:spPr>
          <a:xfrm flipH="1">
            <a:off x="725591" y="1334298"/>
            <a:ext cx="122519" cy="435024"/>
          </a:xfrm>
          <a:prstGeom prst="downArrow">
            <a:avLst>
              <a:gd name="adj1" fmla="val 50000"/>
              <a:gd name="adj2" fmla="val 70516"/>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1" name="Down Arrow 60">
            <a:extLst>
              <a:ext uri="{FF2B5EF4-FFF2-40B4-BE49-F238E27FC236}">
                <a16:creationId xmlns:a16="http://schemas.microsoft.com/office/drawing/2014/main" id="{BDCC7ABF-DB92-D649-8912-F1B096982ABE}"/>
              </a:ext>
            </a:extLst>
          </p:cNvPr>
          <p:cNvSpPr/>
          <p:nvPr/>
        </p:nvSpPr>
        <p:spPr>
          <a:xfrm flipH="1">
            <a:off x="4462927" y="1743345"/>
            <a:ext cx="122519" cy="435024"/>
          </a:xfrm>
          <a:prstGeom prst="downArrow">
            <a:avLst>
              <a:gd name="adj1" fmla="val 50000"/>
              <a:gd name="adj2" fmla="val 70516"/>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3" name="TextBox 62">
            <a:extLst>
              <a:ext uri="{FF2B5EF4-FFF2-40B4-BE49-F238E27FC236}">
                <a16:creationId xmlns:a16="http://schemas.microsoft.com/office/drawing/2014/main" id="{37F63813-1BA6-D249-B399-7360B406E4C7}"/>
              </a:ext>
            </a:extLst>
          </p:cNvPr>
          <p:cNvSpPr txBox="1"/>
          <p:nvPr/>
        </p:nvSpPr>
        <p:spPr>
          <a:xfrm>
            <a:off x="6096000" y="3615702"/>
            <a:ext cx="360996" cy="707886"/>
          </a:xfrm>
          <a:prstGeom prst="rect">
            <a:avLst/>
          </a:prstGeom>
          <a:noFill/>
        </p:spPr>
        <p:txBody>
          <a:bodyPr wrap="none" rtlCol="0">
            <a:spAutoFit/>
          </a:bodyPr>
          <a:lstStyle/>
          <a:p>
            <a:r>
              <a:rPr lang="en-US" sz="4000" b="1" dirty="0"/>
              <a:t>°</a:t>
            </a:r>
          </a:p>
        </p:txBody>
      </p:sp>
      <p:sp>
        <p:nvSpPr>
          <p:cNvPr id="65" name="TextBox 64">
            <a:extLst>
              <a:ext uri="{FF2B5EF4-FFF2-40B4-BE49-F238E27FC236}">
                <a16:creationId xmlns:a16="http://schemas.microsoft.com/office/drawing/2014/main" id="{A29840E8-DCB6-DE40-B1F7-96290C2241BE}"/>
              </a:ext>
            </a:extLst>
          </p:cNvPr>
          <p:cNvSpPr txBox="1"/>
          <p:nvPr/>
        </p:nvSpPr>
        <p:spPr>
          <a:xfrm>
            <a:off x="6057900" y="1169395"/>
            <a:ext cx="360996" cy="707886"/>
          </a:xfrm>
          <a:prstGeom prst="rect">
            <a:avLst/>
          </a:prstGeom>
          <a:noFill/>
        </p:spPr>
        <p:txBody>
          <a:bodyPr wrap="none" rtlCol="0">
            <a:spAutoFit/>
          </a:bodyPr>
          <a:lstStyle/>
          <a:p>
            <a:r>
              <a:rPr lang="en-US" sz="4000" b="1" dirty="0"/>
              <a:t>°</a:t>
            </a:r>
          </a:p>
        </p:txBody>
      </p:sp>
      <p:sp>
        <p:nvSpPr>
          <p:cNvPr id="24" name="TextBox 23">
            <a:extLst>
              <a:ext uri="{FF2B5EF4-FFF2-40B4-BE49-F238E27FC236}">
                <a16:creationId xmlns:a16="http://schemas.microsoft.com/office/drawing/2014/main" id="{D3AA8112-07AB-2644-8486-E51AAAD61F0E}"/>
              </a:ext>
            </a:extLst>
          </p:cNvPr>
          <p:cNvSpPr txBox="1"/>
          <p:nvPr/>
        </p:nvSpPr>
        <p:spPr>
          <a:xfrm>
            <a:off x="751149" y="804240"/>
            <a:ext cx="645851" cy="461665"/>
          </a:xfrm>
          <a:prstGeom prst="rect">
            <a:avLst/>
          </a:prstGeom>
          <a:noFill/>
        </p:spPr>
        <p:txBody>
          <a:bodyPr wrap="square" rtlCol="0">
            <a:spAutoFit/>
          </a:bodyPr>
          <a:lstStyle/>
          <a:p>
            <a:r>
              <a:rPr lang="en-US" sz="2400" i="1" dirty="0"/>
              <a:t>B/B</a:t>
            </a:r>
            <a:endParaRPr lang="en-US" i="1" dirty="0"/>
          </a:p>
        </p:txBody>
      </p:sp>
      <p:sp>
        <p:nvSpPr>
          <p:cNvPr id="25" name="TextBox 24">
            <a:extLst>
              <a:ext uri="{FF2B5EF4-FFF2-40B4-BE49-F238E27FC236}">
                <a16:creationId xmlns:a16="http://schemas.microsoft.com/office/drawing/2014/main" id="{790FA68D-482F-B14F-992C-A00724B152BB}"/>
              </a:ext>
            </a:extLst>
          </p:cNvPr>
          <p:cNvSpPr txBox="1"/>
          <p:nvPr/>
        </p:nvSpPr>
        <p:spPr>
          <a:xfrm>
            <a:off x="134471" y="805453"/>
            <a:ext cx="652930" cy="461665"/>
          </a:xfrm>
          <a:prstGeom prst="rect">
            <a:avLst/>
          </a:prstGeom>
          <a:noFill/>
        </p:spPr>
        <p:txBody>
          <a:bodyPr wrap="square" rtlCol="0">
            <a:spAutoFit/>
          </a:bodyPr>
          <a:lstStyle/>
          <a:p>
            <a:r>
              <a:rPr lang="en-US" sz="2400" i="1" dirty="0"/>
              <a:t>A/A</a:t>
            </a:r>
          </a:p>
        </p:txBody>
      </p:sp>
      <p:pic>
        <p:nvPicPr>
          <p:cNvPr id="37" name="Picture 36">
            <a:extLst>
              <a:ext uri="{FF2B5EF4-FFF2-40B4-BE49-F238E27FC236}">
                <a16:creationId xmlns:a16="http://schemas.microsoft.com/office/drawing/2014/main" id="{DC7B0977-5655-E14B-8558-0494BB3F85B8}"/>
              </a:ext>
            </a:extLst>
          </p:cNvPr>
          <p:cNvPicPr>
            <a:picLocks noChangeAspect="1"/>
          </p:cNvPicPr>
          <p:nvPr/>
        </p:nvPicPr>
        <p:blipFill>
          <a:blip r:embed="rId3"/>
          <a:stretch>
            <a:fillRect/>
          </a:stretch>
        </p:blipFill>
        <p:spPr>
          <a:xfrm>
            <a:off x="910515" y="1212455"/>
            <a:ext cx="306718" cy="309880"/>
          </a:xfrm>
          <a:prstGeom prst="rect">
            <a:avLst/>
          </a:prstGeom>
        </p:spPr>
      </p:pic>
      <p:pic>
        <p:nvPicPr>
          <p:cNvPr id="38" name="Picture 37">
            <a:extLst>
              <a:ext uri="{FF2B5EF4-FFF2-40B4-BE49-F238E27FC236}">
                <a16:creationId xmlns:a16="http://schemas.microsoft.com/office/drawing/2014/main" id="{504A0827-4342-2B48-A90A-E51F7AFA9B86}"/>
              </a:ext>
            </a:extLst>
          </p:cNvPr>
          <p:cNvPicPr>
            <a:picLocks noChangeAspect="1"/>
          </p:cNvPicPr>
          <p:nvPr/>
        </p:nvPicPr>
        <p:blipFill>
          <a:blip r:embed="rId4"/>
          <a:stretch>
            <a:fillRect/>
          </a:stretch>
        </p:blipFill>
        <p:spPr>
          <a:xfrm>
            <a:off x="352260" y="1205270"/>
            <a:ext cx="247874" cy="371397"/>
          </a:xfrm>
          <a:prstGeom prst="rect">
            <a:avLst/>
          </a:prstGeom>
        </p:spPr>
      </p:pic>
      <p:sp>
        <p:nvSpPr>
          <p:cNvPr id="58" name="TextBox 57">
            <a:extLst>
              <a:ext uri="{FF2B5EF4-FFF2-40B4-BE49-F238E27FC236}">
                <a16:creationId xmlns:a16="http://schemas.microsoft.com/office/drawing/2014/main" id="{096AA97F-B85A-5D43-90F2-8B8E700DFD6C}"/>
              </a:ext>
            </a:extLst>
          </p:cNvPr>
          <p:cNvSpPr txBox="1"/>
          <p:nvPr/>
        </p:nvSpPr>
        <p:spPr>
          <a:xfrm>
            <a:off x="6096000" y="2658646"/>
            <a:ext cx="360996" cy="707886"/>
          </a:xfrm>
          <a:prstGeom prst="rect">
            <a:avLst/>
          </a:prstGeom>
          <a:noFill/>
        </p:spPr>
        <p:txBody>
          <a:bodyPr wrap="none" rtlCol="0">
            <a:spAutoFit/>
          </a:bodyPr>
          <a:lstStyle/>
          <a:p>
            <a:r>
              <a:rPr lang="en-US" sz="4000" b="1" dirty="0"/>
              <a:t>°</a:t>
            </a:r>
          </a:p>
        </p:txBody>
      </p:sp>
      <p:sp>
        <p:nvSpPr>
          <p:cNvPr id="79" name="TextBox 78">
            <a:extLst>
              <a:ext uri="{FF2B5EF4-FFF2-40B4-BE49-F238E27FC236}">
                <a16:creationId xmlns:a16="http://schemas.microsoft.com/office/drawing/2014/main" id="{65FB2A96-9EBB-C64D-8257-1BA1C43DF8AF}"/>
              </a:ext>
            </a:extLst>
          </p:cNvPr>
          <p:cNvSpPr txBox="1"/>
          <p:nvPr/>
        </p:nvSpPr>
        <p:spPr>
          <a:xfrm>
            <a:off x="2064478" y="804240"/>
            <a:ext cx="691422" cy="461665"/>
          </a:xfrm>
          <a:prstGeom prst="rect">
            <a:avLst/>
          </a:prstGeom>
          <a:noFill/>
        </p:spPr>
        <p:txBody>
          <a:bodyPr wrap="square" rtlCol="0">
            <a:spAutoFit/>
          </a:bodyPr>
          <a:lstStyle/>
          <a:p>
            <a:r>
              <a:rPr lang="en-US" sz="2400" i="1" dirty="0"/>
              <a:t>D/D</a:t>
            </a:r>
            <a:endParaRPr lang="en-US" i="1" dirty="0"/>
          </a:p>
        </p:txBody>
      </p:sp>
      <p:sp>
        <p:nvSpPr>
          <p:cNvPr id="80" name="TextBox 79">
            <a:extLst>
              <a:ext uri="{FF2B5EF4-FFF2-40B4-BE49-F238E27FC236}">
                <a16:creationId xmlns:a16="http://schemas.microsoft.com/office/drawing/2014/main" id="{2B22EF5B-FBE2-CD40-B3A0-6DE2812677BE}"/>
              </a:ext>
            </a:extLst>
          </p:cNvPr>
          <p:cNvSpPr txBox="1"/>
          <p:nvPr/>
        </p:nvSpPr>
        <p:spPr>
          <a:xfrm>
            <a:off x="1447800" y="805453"/>
            <a:ext cx="652930" cy="461665"/>
          </a:xfrm>
          <a:prstGeom prst="rect">
            <a:avLst/>
          </a:prstGeom>
          <a:noFill/>
        </p:spPr>
        <p:txBody>
          <a:bodyPr wrap="square" rtlCol="0">
            <a:spAutoFit/>
          </a:bodyPr>
          <a:lstStyle/>
          <a:p>
            <a:r>
              <a:rPr lang="en-US" sz="2400" i="1" dirty="0"/>
              <a:t>C/C</a:t>
            </a:r>
          </a:p>
        </p:txBody>
      </p:sp>
      <p:pic>
        <p:nvPicPr>
          <p:cNvPr id="81" name="Picture 80">
            <a:extLst>
              <a:ext uri="{FF2B5EF4-FFF2-40B4-BE49-F238E27FC236}">
                <a16:creationId xmlns:a16="http://schemas.microsoft.com/office/drawing/2014/main" id="{AFC45559-1E6A-0443-87D3-4B2216EE8623}"/>
              </a:ext>
            </a:extLst>
          </p:cNvPr>
          <p:cNvPicPr>
            <a:picLocks noChangeAspect="1"/>
          </p:cNvPicPr>
          <p:nvPr/>
        </p:nvPicPr>
        <p:blipFill>
          <a:blip r:embed="rId3"/>
          <a:stretch>
            <a:fillRect/>
          </a:stretch>
        </p:blipFill>
        <p:spPr>
          <a:xfrm>
            <a:off x="2223844" y="1212455"/>
            <a:ext cx="306718" cy="309880"/>
          </a:xfrm>
          <a:prstGeom prst="rect">
            <a:avLst/>
          </a:prstGeom>
        </p:spPr>
      </p:pic>
      <p:pic>
        <p:nvPicPr>
          <p:cNvPr id="82" name="Picture 81">
            <a:extLst>
              <a:ext uri="{FF2B5EF4-FFF2-40B4-BE49-F238E27FC236}">
                <a16:creationId xmlns:a16="http://schemas.microsoft.com/office/drawing/2014/main" id="{22A35E7F-BDF7-4041-B435-FCE10ACCCC94}"/>
              </a:ext>
            </a:extLst>
          </p:cNvPr>
          <p:cNvPicPr>
            <a:picLocks noChangeAspect="1"/>
          </p:cNvPicPr>
          <p:nvPr/>
        </p:nvPicPr>
        <p:blipFill>
          <a:blip r:embed="rId4"/>
          <a:stretch>
            <a:fillRect/>
          </a:stretch>
        </p:blipFill>
        <p:spPr>
          <a:xfrm>
            <a:off x="1665589" y="1205270"/>
            <a:ext cx="247874" cy="371397"/>
          </a:xfrm>
          <a:prstGeom prst="rect">
            <a:avLst/>
          </a:prstGeom>
        </p:spPr>
      </p:pic>
      <p:sp>
        <p:nvSpPr>
          <p:cNvPr id="84" name="TextBox 83">
            <a:extLst>
              <a:ext uri="{FF2B5EF4-FFF2-40B4-BE49-F238E27FC236}">
                <a16:creationId xmlns:a16="http://schemas.microsoft.com/office/drawing/2014/main" id="{3535D6C9-FD4C-9A4E-B716-0115A20A6C11}"/>
              </a:ext>
            </a:extLst>
          </p:cNvPr>
          <p:cNvSpPr txBox="1"/>
          <p:nvPr/>
        </p:nvSpPr>
        <p:spPr>
          <a:xfrm>
            <a:off x="3817078" y="804240"/>
            <a:ext cx="645851" cy="461665"/>
          </a:xfrm>
          <a:prstGeom prst="rect">
            <a:avLst/>
          </a:prstGeom>
          <a:noFill/>
        </p:spPr>
        <p:txBody>
          <a:bodyPr wrap="square" rtlCol="0">
            <a:spAutoFit/>
          </a:bodyPr>
          <a:lstStyle/>
          <a:p>
            <a:r>
              <a:rPr lang="en-US" sz="2400" i="1" dirty="0"/>
              <a:t>F/F</a:t>
            </a:r>
            <a:endParaRPr lang="en-US" i="1" dirty="0"/>
          </a:p>
        </p:txBody>
      </p:sp>
      <p:sp>
        <p:nvSpPr>
          <p:cNvPr id="85" name="TextBox 84">
            <a:extLst>
              <a:ext uri="{FF2B5EF4-FFF2-40B4-BE49-F238E27FC236}">
                <a16:creationId xmlns:a16="http://schemas.microsoft.com/office/drawing/2014/main" id="{55E7CDF7-2044-1540-A803-EDAEDE6CB50B}"/>
              </a:ext>
            </a:extLst>
          </p:cNvPr>
          <p:cNvSpPr txBox="1"/>
          <p:nvPr/>
        </p:nvSpPr>
        <p:spPr>
          <a:xfrm>
            <a:off x="3200400" y="805453"/>
            <a:ext cx="652930" cy="461665"/>
          </a:xfrm>
          <a:prstGeom prst="rect">
            <a:avLst/>
          </a:prstGeom>
          <a:noFill/>
        </p:spPr>
        <p:txBody>
          <a:bodyPr wrap="square" rtlCol="0">
            <a:spAutoFit/>
          </a:bodyPr>
          <a:lstStyle/>
          <a:p>
            <a:r>
              <a:rPr lang="en-US" sz="2400" i="1" dirty="0"/>
              <a:t>E/E</a:t>
            </a:r>
          </a:p>
        </p:txBody>
      </p:sp>
      <p:pic>
        <p:nvPicPr>
          <p:cNvPr id="86" name="Picture 85">
            <a:extLst>
              <a:ext uri="{FF2B5EF4-FFF2-40B4-BE49-F238E27FC236}">
                <a16:creationId xmlns:a16="http://schemas.microsoft.com/office/drawing/2014/main" id="{848D8DA2-144E-4344-B729-2D16C62668B2}"/>
              </a:ext>
            </a:extLst>
          </p:cNvPr>
          <p:cNvPicPr>
            <a:picLocks noChangeAspect="1"/>
          </p:cNvPicPr>
          <p:nvPr/>
        </p:nvPicPr>
        <p:blipFill>
          <a:blip r:embed="rId3"/>
          <a:stretch>
            <a:fillRect/>
          </a:stretch>
        </p:blipFill>
        <p:spPr>
          <a:xfrm>
            <a:off x="3976444" y="1212455"/>
            <a:ext cx="306718" cy="309880"/>
          </a:xfrm>
          <a:prstGeom prst="rect">
            <a:avLst/>
          </a:prstGeom>
        </p:spPr>
      </p:pic>
      <p:pic>
        <p:nvPicPr>
          <p:cNvPr id="87" name="Picture 86">
            <a:extLst>
              <a:ext uri="{FF2B5EF4-FFF2-40B4-BE49-F238E27FC236}">
                <a16:creationId xmlns:a16="http://schemas.microsoft.com/office/drawing/2014/main" id="{A3E63C87-E7E6-6549-8670-4EF6982E9F1F}"/>
              </a:ext>
            </a:extLst>
          </p:cNvPr>
          <p:cNvPicPr>
            <a:picLocks noChangeAspect="1"/>
          </p:cNvPicPr>
          <p:nvPr/>
        </p:nvPicPr>
        <p:blipFill>
          <a:blip r:embed="rId4"/>
          <a:stretch>
            <a:fillRect/>
          </a:stretch>
        </p:blipFill>
        <p:spPr>
          <a:xfrm>
            <a:off x="3418189" y="1205270"/>
            <a:ext cx="247874" cy="371397"/>
          </a:xfrm>
          <a:prstGeom prst="rect">
            <a:avLst/>
          </a:prstGeom>
        </p:spPr>
      </p:pic>
      <p:sp>
        <p:nvSpPr>
          <p:cNvPr id="89" name="TextBox 88">
            <a:extLst>
              <a:ext uri="{FF2B5EF4-FFF2-40B4-BE49-F238E27FC236}">
                <a16:creationId xmlns:a16="http://schemas.microsoft.com/office/drawing/2014/main" id="{F626A7A3-313F-7846-A5F6-A3FDA74CB175}"/>
              </a:ext>
            </a:extLst>
          </p:cNvPr>
          <p:cNvSpPr txBox="1"/>
          <p:nvPr/>
        </p:nvSpPr>
        <p:spPr>
          <a:xfrm>
            <a:off x="5188678" y="804240"/>
            <a:ext cx="691422" cy="461665"/>
          </a:xfrm>
          <a:prstGeom prst="rect">
            <a:avLst/>
          </a:prstGeom>
          <a:noFill/>
        </p:spPr>
        <p:txBody>
          <a:bodyPr wrap="square" rtlCol="0">
            <a:spAutoFit/>
          </a:bodyPr>
          <a:lstStyle/>
          <a:p>
            <a:r>
              <a:rPr lang="en-US" sz="2400" i="1" dirty="0"/>
              <a:t>H/H</a:t>
            </a:r>
            <a:endParaRPr lang="en-US" i="1" dirty="0"/>
          </a:p>
        </p:txBody>
      </p:sp>
      <p:sp>
        <p:nvSpPr>
          <p:cNvPr id="90" name="TextBox 89">
            <a:extLst>
              <a:ext uri="{FF2B5EF4-FFF2-40B4-BE49-F238E27FC236}">
                <a16:creationId xmlns:a16="http://schemas.microsoft.com/office/drawing/2014/main" id="{0DF228D7-7E16-D148-AB32-3324B0AA5623}"/>
              </a:ext>
            </a:extLst>
          </p:cNvPr>
          <p:cNvSpPr txBox="1"/>
          <p:nvPr/>
        </p:nvSpPr>
        <p:spPr>
          <a:xfrm>
            <a:off x="4572000" y="805453"/>
            <a:ext cx="736600" cy="461665"/>
          </a:xfrm>
          <a:prstGeom prst="rect">
            <a:avLst/>
          </a:prstGeom>
          <a:noFill/>
        </p:spPr>
        <p:txBody>
          <a:bodyPr wrap="square" rtlCol="0">
            <a:spAutoFit/>
          </a:bodyPr>
          <a:lstStyle/>
          <a:p>
            <a:r>
              <a:rPr lang="en-US" sz="2400" i="1" dirty="0"/>
              <a:t>G/G</a:t>
            </a:r>
          </a:p>
        </p:txBody>
      </p:sp>
      <p:pic>
        <p:nvPicPr>
          <p:cNvPr id="91" name="Picture 90">
            <a:extLst>
              <a:ext uri="{FF2B5EF4-FFF2-40B4-BE49-F238E27FC236}">
                <a16:creationId xmlns:a16="http://schemas.microsoft.com/office/drawing/2014/main" id="{61A5360F-030C-6942-8A0E-C50024C2F1F9}"/>
              </a:ext>
            </a:extLst>
          </p:cNvPr>
          <p:cNvPicPr>
            <a:picLocks noChangeAspect="1"/>
          </p:cNvPicPr>
          <p:nvPr/>
        </p:nvPicPr>
        <p:blipFill>
          <a:blip r:embed="rId3"/>
          <a:stretch>
            <a:fillRect/>
          </a:stretch>
        </p:blipFill>
        <p:spPr>
          <a:xfrm>
            <a:off x="5348044" y="1212455"/>
            <a:ext cx="306718" cy="309880"/>
          </a:xfrm>
          <a:prstGeom prst="rect">
            <a:avLst/>
          </a:prstGeom>
        </p:spPr>
      </p:pic>
      <p:pic>
        <p:nvPicPr>
          <p:cNvPr id="92" name="Picture 91">
            <a:extLst>
              <a:ext uri="{FF2B5EF4-FFF2-40B4-BE49-F238E27FC236}">
                <a16:creationId xmlns:a16="http://schemas.microsoft.com/office/drawing/2014/main" id="{D9313326-F31D-A74A-9888-A97A6122C5DE}"/>
              </a:ext>
            </a:extLst>
          </p:cNvPr>
          <p:cNvPicPr>
            <a:picLocks noChangeAspect="1"/>
          </p:cNvPicPr>
          <p:nvPr/>
        </p:nvPicPr>
        <p:blipFill>
          <a:blip r:embed="rId4"/>
          <a:stretch>
            <a:fillRect/>
          </a:stretch>
        </p:blipFill>
        <p:spPr>
          <a:xfrm>
            <a:off x="4789789" y="1205270"/>
            <a:ext cx="247874" cy="371397"/>
          </a:xfrm>
          <a:prstGeom prst="rect">
            <a:avLst/>
          </a:prstGeom>
        </p:spPr>
      </p:pic>
      <p:sp>
        <p:nvSpPr>
          <p:cNvPr id="96" name="Down Arrow 95">
            <a:extLst>
              <a:ext uri="{FF2B5EF4-FFF2-40B4-BE49-F238E27FC236}">
                <a16:creationId xmlns:a16="http://schemas.microsoft.com/office/drawing/2014/main" id="{6CB25898-F9AA-9944-8E23-2906167F3C7C}"/>
              </a:ext>
            </a:extLst>
          </p:cNvPr>
          <p:cNvSpPr/>
          <p:nvPr/>
        </p:nvSpPr>
        <p:spPr>
          <a:xfrm flipH="1">
            <a:off x="1999127" y="1334298"/>
            <a:ext cx="122519" cy="435024"/>
          </a:xfrm>
          <a:prstGeom prst="downArrow">
            <a:avLst>
              <a:gd name="adj1" fmla="val 50000"/>
              <a:gd name="adj2" fmla="val 70516"/>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97" name="Down Arrow 96">
            <a:extLst>
              <a:ext uri="{FF2B5EF4-FFF2-40B4-BE49-F238E27FC236}">
                <a16:creationId xmlns:a16="http://schemas.microsoft.com/office/drawing/2014/main" id="{62AA19E8-521A-6B42-9F3D-A34FA112E561}"/>
              </a:ext>
            </a:extLst>
          </p:cNvPr>
          <p:cNvSpPr/>
          <p:nvPr/>
        </p:nvSpPr>
        <p:spPr>
          <a:xfrm flipH="1">
            <a:off x="3751727" y="1334298"/>
            <a:ext cx="122519" cy="435024"/>
          </a:xfrm>
          <a:prstGeom prst="downArrow">
            <a:avLst>
              <a:gd name="adj1" fmla="val 50000"/>
              <a:gd name="adj2" fmla="val 70516"/>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98" name="Down Arrow 97">
            <a:extLst>
              <a:ext uri="{FF2B5EF4-FFF2-40B4-BE49-F238E27FC236}">
                <a16:creationId xmlns:a16="http://schemas.microsoft.com/office/drawing/2014/main" id="{130CF841-7257-D642-9A44-7DCB66DE928C}"/>
              </a:ext>
            </a:extLst>
          </p:cNvPr>
          <p:cNvSpPr/>
          <p:nvPr/>
        </p:nvSpPr>
        <p:spPr>
          <a:xfrm flipH="1">
            <a:off x="5123327" y="1334298"/>
            <a:ext cx="122519" cy="435024"/>
          </a:xfrm>
          <a:prstGeom prst="downArrow">
            <a:avLst>
              <a:gd name="adj1" fmla="val 50000"/>
              <a:gd name="adj2" fmla="val 70516"/>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99" name="TextBox 98">
            <a:extLst>
              <a:ext uri="{FF2B5EF4-FFF2-40B4-BE49-F238E27FC236}">
                <a16:creationId xmlns:a16="http://schemas.microsoft.com/office/drawing/2014/main" id="{998E55CD-35A1-8043-8083-36FA109C52A1}"/>
              </a:ext>
            </a:extLst>
          </p:cNvPr>
          <p:cNvSpPr txBox="1"/>
          <p:nvPr/>
        </p:nvSpPr>
        <p:spPr>
          <a:xfrm>
            <a:off x="4944035" y="1667436"/>
            <a:ext cx="532518" cy="523220"/>
          </a:xfrm>
          <a:prstGeom prst="rect">
            <a:avLst/>
          </a:prstGeom>
          <a:noFill/>
        </p:spPr>
        <p:txBody>
          <a:bodyPr wrap="none" rtlCol="0">
            <a:spAutoFit/>
          </a:bodyPr>
          <a:lstStyle/>
          <a:p>
            <a:r>
              <a:rPr lang="en-US" sz="2800" dirty="0"/>
              <a:t>F1</a:t>
            </a:r>
            <a:endParaRPr lang="en-US" dirty="0"/>
          </a:p>
        </p:txBody>
      </p:sp>
      <p:sp>
        <p:nvSpPr>
          <p:cNvPr id="100" name="TextBox 99">
            <a:extLst>
              <a:ext uri="{FF2B5EF4-FFF2-40B4-BE49-F238E27FC236}">
                <a16:creationId xmlns:a16="http://schemas.microsoft.com/office/drawing/2014/main" id="{E4539359-B942-D04B-82E4-68D8EDB9D802}"/>
              </a:ext>
            </a:extLst>
          </p:cNvPr>
          <p:cNvSpPr txBox="1"/>
          <p:nvPr/>
        </p:nvSpPr>
        <p:spPr>
          <a:xfrm>
            <a:off x="546847" y="1667436"/>
            <a:ext cx="532518" cy="523220"/>
          </a:xfrm>
          <a:prstGeom prst="rect">
            <a:avLst/>
          </a:prstGeom>
          <a:noFill/>
        </p:spPr>
        <p:txBody>
          <a:bodyPr wrap="none" rtlCol="0">
            <a:spAutoFit/>
          </a:bodyPr>
          <a:lstStyle/>
          <a:p>
            <a:r>
              <a:rPr lang="en-US" sz="2800" dirty="0"/>
              <a:t>F1</a:t>
            </a:r>
            <a:endParaRPr lang="en-US" dirty="0"/>
          </a:p>
        </p:txBody>
      </p:sp>
      <p:sp>
        <p:nvSpPr>
          <p:cNvPr id="101" name="TextBox 100">
            <a:extLst>
              <a:ext uri="{FF2B5EF4-FFF2-40B4-BE49-F238E27FC236}">
                <a16:creationId xmlns:a16="http://schemas.microsoft.com/office/drawing/2014/main" id="{0E0777BA-581A-3243-9DED-0EED7A71FA67}"/>
              </a:ext>
            </a:extLst>
          </p:cNvPr>
          <p:cNvSpPr txBox="1"/>
          <p:nvPr/>
        </p:nvSpPr>
        <p:spPr>
          <a:xfrm>
            <a:off x="1819835" y="1667436"/>
            <a:ext cx="532518" cy="523220"/>
          </a:xfrm>
          <a:prstGeom prst="rect">
            <a:avLst/>
          </a:prstGeom>
          <a:noFill/>
        </p:spPr>
        <p:txBody>
          <a:bodyPr wrap="none" rtlCol="0">
            <a:spAutoFit/>
          </a:bodyPr>
          <a:lstStyle/>
          <a:p>
            <a:r>
              <a:rPr lang="en-US" sz="2800" dirty="0"/>
              <a:t>F1</a:t>
            </a:r>
            <a:endParaRPr lang="en-US" dirty="0"/>
          </a:p>
        </p:txBody>
      </p:sp>
      <p:sp>
        <p:nvSpPr>
          <p:cNvPr id="102" name="TextBox 101">
            <a:extLst>
              <a:ext uri="{FF2B5EF4-FFF2-40B4-BE49-F238E27FC236}">
                <a16:creationId xmlns:a16="http://schemas.microsoft.com/office/drawing/2014/main" id="{6AC9F358-9C47-994C-A251-CE488F85E47F}"/>
              </a:ext>
            </a:extLst>
          </p:cNvPr>
          <p:cNvSpPr txBox="1"/>
          <p:nvPr/>
        </p:nvSpPr>
        <p:spPr>
          <a:xfrm>
            <a:off x="4267200" y="2267712"/>
            <a:ext cx="532518" cy="523220"/>
          </a:xfrm>
          <a:prstGeom prst="rect">
            <a:avLst/>
          </a:prstGeom>
          <a:noFill/>
        </p:spPr>
        <p:txBody>
          <a:bodyPr wrap="none" rtlCol="0">
            <a:spAutoFit/>
          </a:bodyPr>
          <a:lstStyle/>
          <a:p>
            <a:r>
              <a:rPr lang="en-US" sz="2800" dirty="0"/>
              <a:t>F2</a:t>
            </a:r>
            <a:endParaRPr lang="en-US" dirty="0"/>
          </a:p>
        </p:txBody>
      </p:sp>
      <p:sp>
        <p:nvSpPr>
          <p:cNvPr id="103" name="Down Arrow 102">
            <a:extLst>
              <a:ext uri="{FF2B5EF4-FFF2-40B4-BE49-F238E27FC236}">
                <a16:creationId xmlns:a16="http://schemas.microsoft.com/office/drawing/2014/main" id="{D47978F8-CEB2-A54A-B647-F502DD522AAC}"/>
              </a:ext>
            </a:extLst>
          </p:cNvPr>
          <p:cNvSpPr/>
          <p:nvPr/>
        </p:nvSpPr>
        <p:spPr>
          <a:xfrm flipH="1">
            <a:off x="1364127" y="1756045"/>
            <a:ext cx="122519" cy="435024"/>
          </a:xfrm>
          <a:prstGeom prst="downArrow">
            <a:avLst>
              <a:gd name="adj1" fmla="val 50000"/>
              <a:gd name="adj2" fmla="val 70516"/>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04" name="TextBox 103">
            <a:extLst>
              <a:ext uri="{FF2B5EF4-FFF2-40B4-BE49-F238E27FC236}">
                <a16:creationId xmlns:a16="http://schemas.microsoft.com/office/drawing/2014/main" id="{6C160512-913E-C14A-ACEC-BAE80D7E1DC8}"/>
              </a:ext>
            </a:extLst>
          </p:cNvPr>
          <p:cNvSpPr txBox="1"/>
          <p:nvPr/>
        </p:nvSpPr>
        <p:spPr>
          <a:xfrm>
            <a:off x="1168400" y="2280412"/>
            <a:ext cx="532518" cy="523220"/>
          </a:xfrm>
          <a:prstGeom prst="rect">
            <a:avLst/>
          </a:prstGeom>
          <a:noFill/>
        </p:spPr>
        <p:txBody>
          <a:bodyPr wrap="none" rtlCol="0">
            <a:spAutoFit/>
          </a:bodyPr>
          <a:lstStyle/>
          <a:p>
            <a:r>
              <a:rPr lang="en-US" sz="2800" dirty="0"/>
              <a:t>F2</a:t>
            </a:r>
            <a:endParaRPr lang="en-US" dirty="0"/>
          </a:p>
        </p:txBody>
      </p:sp>
      <p:sp>
        <p:nvSpPr>
          <p:cNvPr id="19" name="Left-Right-Up Arrow 18">
            <a:extLst>
              <a:ext uri="{FF2B5EF4-FFF2-40B4-BE49-F238E27FC236}">
                <a16:creationId xmlns:a16="http://schemas.microsoft.com/office/drawing/2014/main" id="{825B12C6-E5EA-2543-A076-BA1597670AF1}"/>
              </a:ext>
            </a:extLst>
          </p:cNvPr>
          <p:cNvSpPr/>
          <p:nvPr/>
        </p:nvSpPr>
        <p:spPr>
          <a:xfrm flipV="1">
            <a:off x="1968500" y="2298700"/>
            <a:ext cx="1917700" cy="736600"/>
          </a:xfrm>
          <a:prstGeom prst="leftRightUp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TextBox 104">
            <a:extLst>
              <a:ext uri="{FF2B5EF4-FFF2-40B4-BE49-F238E27FC236}">
                <a16:creationId xmlns:a16="http://schemas.microsoft.com/office/drawing/2014/main" id="{3842BD5B-8A7B-684A-AA88-2EE3A7C85D8F}"/>
              </a:ext>
            </a:extLst>
          </p:cNvPr>
          <p:cNvSpPr txBox="1"/>
          <p:nvPr/>
        </p:nvSpPr>
        <p:spPr>
          <a:xfrm>
            <a:off x="1752600" y="5624068"/>
            <a:ext cx="2308645" cy="523220"/>
          </a:xfrm>
          <a:prstGeom prst="rect">
            <a:avLst/>
          </a:prstGeom>
          <a:noFill/>
        </p:spPr>
        <p:txBody>
          <a:bodyPr wrap="none" rtlCol="0">
            <a:spAutoFit/>
          </a:bodyPr>
          <a:lstStyle/>
          <a:p>
            <a:r>
              <a:rPr lang="en-US" sz="2800" b="1" dirty="0">
                <a:solidFill>
                  <a:schemeClr val="bg1"/>
                </a:solidFill>
              </a:rPr>
              <a:t>Generation 87</a:t>
            </a:r>
            <a:endParaRPr lang="en-US" b="1" dirty="0">
              <a:solidFill>
                <a:schemeClr val="bg1"/>
              </a:solidFill>
            </a:endParaRPr>
          </a:p>
        </p:txBody>
      </p:sp>
      <p:pic>
        <p:nvPicPr>
          <p:cNvPr id="41" name="Picture 40">
            <a:extLst>
              <a:ext uri="{FF2B5EF4-FFF2-40B4-BE49-F238E27FC236}">
                <a16:creationId xmlns:a16="http://schemas.microsoft.com/office/drawing/2014/main" id="{22D384DF-E995-8943-BE70-F7BC0905E1B3}"/>
              </a:ext>
            </a:extLst>
          </p:cNvPr>
          <p:cNvPicPr>
            <a:picLocks noChangeAspect="1"/>
          </p:cNvPicPr>
          <p:nvPr/>
        </p:nvPicPr>
        <p:blipFill>
          <a:blip r:embed="rId5"/>
          <a:stretch>
            <a:fillRect/>
          </a:stretch>
        </p:blipFill>
        <p:spPr>
          <a:xfrm>
            <a:off x="4561287" y="5022535"/>
            <a:ext cx="1128059" cy="937559"/>
          </a:xfrm>
          <a:prstGeom prst="rect">
            <a:avLst/>
          </a:prstGeom>
        </p:spPr>
      </p:pic>
      <p:sp>
        <p:nvSpPr>
          <p:cNvPr id="45" name="TextBox 44">
            <a:extLst>
              <a:ext uri="{FF2B5EF4-FFF2-40B4-BE49-F238E27FC236}">
                <a16:creationId xmlns:a16="http://schemas.microsoft.com/office/drawing/2014/main" id="{FC700114-7159-6B4E-A24A-924E7F0B7AF9}"/>
              </a:ext>
            </a:extLst>
          </p:cNvPr>
          <p:cNvSpPr txBox="1"/>
          <p:nvPr/>
        </p:nvSpPr>
        <p:spPr>
          <a:xfrm>
            <a:off x="609600" y="3736848"/>
            <a:ext cx="1184940" cy="1477328"/>
          </a:xfrm>
          <a:prstGeom prst="rect">
            <a:avLst/>
          </a:prstGeom>
          <a:noFill/>
        </p:spPr>
        <p:txBody>
          <a:bodyPr wrap="none" rtlCol="0">
            <a:spAutoFit/>
          </a:bodyPr>
          <a:lstStyle/>
          <a:p>
            <a:r>
              <a:rPr lang="en-US" dirty="0"/>
              <a:t>A=BN/</a:t>
            </a:r>
            <a:r>
              <a:rPr lang="en-US" dirty="0" err="1"/>
              <a:t>SsN</a:t>
            </a:r>
            <a:endParaRPr lang="en-US" dirty="0"/>
          </a:p>
          <a:p>
            <a:r>
              <a:rPr lang="en-US" dirty="0"/>
              <a:t>B=MR/N</a:t>
            </a:r>
          </a:p>
          <a:p>
            <a:r>
              <a:rPr lang="en-US" dirty="0"/>
              <a:t>C=BUF/N</a:t>
            </a:r>
          </a:p>
          <a:p>
            <a:r>
              <a:rPr lang="en-US" dirty="0"/>
              <a:t>D-M520/N</a:t>
            </a:r>
          </a:p>
          <a:p>
            <a:endParaRPr lang="en-US" dirty="0"/>
          </a:p>
        </p:txBody>
      </p:sp>
      <p:sp>
        <p:nvSpPr>
          <p:cNvPr id="46" name="Rectangle 45">
            <a:extLst>
              <a:ext uri="{FF2B5EF4-FFF2-40B4-BE49-F238E27FC236}">
                <a16:creationId xmlns:a16="http://schemas.microsoft.com/office/drawing/2014/main" id="{7A1574CE-9A78-7042-8B33-E36467938C33}"/>
              </a:ext>
            </a:extLst>
          </p:cNvPr>
          <p:cNvSpPr/>
          <p:nvPr/>
        </p:nvSpPr>
        <p:spPr>
          <a:xfrm>
            <a:off x="355069" y="2734302"/>
            <a:ext cx="2262158"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BN-MR- BUF-M520 </a:t>
            </a:r>
            <a:endParaRPr lang="en-US" dirty="0">
              <a:effectLst/>
              <a:latin typeface="Arial" panose="020B0604020202020204" pitchFamily="34" charset="0"/>
              <a:cs typeface="Arial" panose="020B0604020202020204" pitchFamily="34" charset="0"/>
            </a:endParaRPr>
          </a:p>
        </p:txBody>
      </p:sp>
      <p:sp>
        <p:nvSpPr>
          <p:cNvPr id="47" name="Rectangle 46">
            <a:extLst>
              <a:ext uri="{FF2B5EF4-FFF2-40B4-BE49-F238E27FC236}">
                <a16:creationId xmlns:a16="http://schemas.microsoft.com/office/drawing/2014/main" id="{A00DFB30-8AEC-3546-9E9E-431D8915FC77}"/>
              </a:ext>
            </a:extLst>
          </p:cNvPr>
          <p:cNvSpPr/>
          <p:nvPr/>
        </p:nvSpPr>
        <p:spPr>
          <a:xfrm>
            <a:off x="3691807" y="2721602"/>
            <a:ext cx="2242986"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WN-ACl-WKY-F344</a:t>
            </a:r>
            <a:r>
              <a:rPr lang="en-US" dirty="0">
                <a:latin typeface="TimesNewRomanPSMT"/>
              </a:rPr>
              <a:t> </a:t>
            </a:r>
            <a:endParaRPr lang="en-US" dirty="0">
              <a:effectLst/>
            </a:endParaRPr>
          </a:p>
        </p:txBody>
      </p:sp>
      <p:pic>
        <p:nvPicPr>
          <p:cNvPr id="106" name="Picture 105">
            <a:extLst>
              <a:ext uri="{FF2B5EF4-FFF2-40B4-BE49-F238E27FC236}">
                <a16:creationId xmlns:a16="http://schemas.microsoft.com/office/drawing/2014/main" id="{23DD6F14-B72F-9D46-AE57-DEB8BD0AB803}"/>
              </a:ext>
            </a:extLst>
          </p:cNvPr>
          <p:cNvPicPr>
            <a:picLocks noChangeAspect="1"/>
          </p:cNvPicPr>
          <p:nvPr/>
        </p:nvPicPr>
        <p:blipFill>
          <a:blip r:embed="rId3"/>
          <a:stretch>
            <a:fillRect/>
          </a:stretch>
        </p:blipFill>
        <p:spPr>
          <a:xfrm>
            <a:off x="1524000" y="3279648"/>
            <a:ext cx="306718" cy="309880"/>
          </a:xfrm>
          <a:prstGeom prst="rect">
            <a:avLst/>
          </a:prstGeom>
        </p:spPr>
      </p:pic>
      <p:pic>
        <p:nvPicPr>
          <p:cNvPr id="107" name="Picture 106">
            <a:extLst>
              <a:ext uri="{FF2B5EF4-FFF2-40B4-BE49-F238E27FC236}">
                <a16:creationId xmlns:a16="http://schemas.microsoft.com/office/drawing/2014/main" id="{27A117E7-76C2-B348-8FD9-9A205A09A2C5}"/>
              </a:ext>
            </a:extLst>
          </p:cNvPr>
          <p:cNvPicPr>
            <a:picLocks noChangeAspect="1"/>
          </p:cNvPicPr>
          <p:nvPr/>
        </p:nvPicPr>
        <p:blipFill>
          <a:blip r:embed="rId4"/>
          <a:stretch>
            <a:fillRect/>
          </a:stretch>
        </p:blipFill>
        <p:spPr>
          <a:xfrm>
            <a:off x="965745" y="3272463"/>
            <a:ext cx="247874" cy="371397"/>
          </a:xfrm>
          <a:prstGeom prst="rect">
            <a:avLst/>
          </a:prstGeom>
        </p:spPr>
      </p:pic>
      <p:pic>
        <p:nvPicPr>
          <p:cNvPr id="108" name="Picture 107">
            <a:extLst>
              <a:ext uri="{FF2B5EF4-FFF2-40B4-BE49-F238E27FC236}">
                <a16:creationId xmlns:a16="http://schemas.microsoft.com/office/drawing/2014/main" id="{916048FD-86E4-B047-AD75-BFF18F00A394}"/>
              </a:ext>
            </a:extLst>
          </p:cNvPr>
          <p:cNvPicPr>
            <a:picLocks noChangeAspect="1"/>
          </p:cNvPicPr>
          <p:nvPr/>
        </p:nvPicPr>
        <p:blipFill>
          <a:blip r:embed="rId3"/>
          <a:stretch>
            <a:fillRect/>
          </a:stretch>
        </p:blipFill>
        <p:spPr>
          <a:xfrm>
            <a:off x="4953000" y="3279648"/>
            <a:ext cx="306718" cy="309880"/>
          </a:xfrm>
          <a:prstGeom prst="rect">
            <a:avLst/>
          </a:prstGeom>
        </p:spPr>
      </p:pic>
      <p:pic>
        <p:nvPicPr>
          <p:cNvPr id="109" name="Picture 108">
            <a:extLst>
              <a:ext uri="{FF2B5EF4-FFF2-40B4-BE49-F238E27FC236}">
                <a16:creationId xmlns:a16="http://schemas.microsoft.com/office/drawing/2014/main" id="{BBA3E2CE-D891-214F-9A9F-0A972D71CF1C}"/>
              </a:ext>
            </a:extLst>
          </p:cNvPr>
          <p:cNvPicPr>
            <a:picLocks noChangeAspect="1"/>
          </p:cNvPicPr>
          <p:nvPr/>
        </p:nvPicPr>
        <p:blipFill>
          <a:blip r:embed="rId4"/>
          <a:stretch>
            <a:fillRect/>
          </a:stretch>
        </p:blipFill>
        <p:spPr>
          <a:xfrm>
            <a:off x="4394745" y="3272463"/>
            <a:ext cx="247874" cy="371397"/>
          </a:xfrm>
          <a:prstGeom prst="rect">
            <a:avLst/>
          </a:prstGeom>
        </p:spPr>
      </p:pic>
      <p:sp>
        <p:nvSpPr>
          <p:cNvPr id="48" name="Rectangle 47">
            <a:extLst>
              <a:ext uri="{FF2B5EF4-FFF2-40B4-BE49-F238E27FC236}">
                <a16:creationId xmlns:a16="http://schemas.microsoft.com/office/drawing/2014/main" id="{162646EF-B0E0-7146-A1ED-2E38A728EE57}"/>
              </a:ext>
            </a:extLst>
          </p:cNvPr>
          <p:cNvSpPr/>
          <p:nvPr/>
        </p:nvSpPr>
        <p:spPr>
          <a:xfrm>
            <a:off x="4368800" y="3736848"/>
            <a:ext cx="1231900" cy="1200329"/>
          </a:xfrm>
          <a:prstGeom prst="rect">
            <a:avLst/>
          </a:prstGeom>
        </p:spPr>
        <p:txBody>
          <a:bodyPr wrap="square">
            <a:spAutoFit/>
          </a:bodyPr>
          <a:lstStyle/>
          <a:p>
            <a:r>
              <a:rPr lang="en-US" dirty="0"/>
              <a:t>E=WN/N</a:t>
            </a:r>
          </a:p>
          <a:p>
            <a:r>
              <a:rPr lang="en-US" dirty="0"/>
              <a:t>F=ACI/N</a:t>
            </a:r>
          </a:p>
          <a:p>
            <a:r>
              <a:rPr lang="en-US" dirty="0"/>
              <a:t>G=WKY/N</a:t>
            </a:r>
          </a:p>
          <a:p>
            <a:r>
              <a:rPr lang="en-US" dirty="0"/>
              <a:t>H=F344/N</a:t>
            </a:r>
          </a:p>
        </p:txBody>
      </p:sp>
      <p:sp>
        <p:nvSpPr>
          <p:cNvPr id="110" name="TextBox 109">
            <a:extLst>
              <a:ext uri="{FF2B5EF4-FFF2-40B4-BE49-F238E27FC236}">
                <a16:creationId xmlns:a16="http://schemas.microsoft.com/office/drawing/2014/main" id="{F4FF95D9-E581-5842-B97C-9E2D74C41B33}"/>
              </a:ext>
            </a:extLst>
          </p:cNvPr>
          <p:cNvSpPr txBox="1"/>
          <p:nvPr/>
        </p:nvSpPr>
        <p:spPr>
          <a:xfrm>
            <a:off x="2208306" y="2082800"/>
            <a:ext cx="1441420" cy="369332"/>
          </a:xfrm>
          <a:prstGeom prst="rect">
            <a:avLst/>
          </a:prstGeom>
          <a:noFill/>
        </p:spPr>
        <p:txBody>
          <a:bodyPr wrap="none" rtlCol="0">
            <a:spAutoFit/>
          </a:bodyPr>
          <a:lstStyle/>
          <a:p>
            <a:r>
              <a:rPr lang="en-US" i="1" dirty="0"/>
              <a:t>n</a:t>
            </a:r>
            <a:r>
              <a:rPr lang="en-US" dirty="0"/>
              <a:t> =70F +70M</a:t>
            </a:r>
          </a:p>
        </p:txBody>
      </p:sp>
      <p:sp>
        <p:nvSpPr>
          <p:cNvPr id="111" name="TextBox 110">
            <a:extLst>
              <a:ext uri="{FF2B5EF4-FFF2-40B4-BE49-F238E27FC236}">
                <a16:creationId xmlns:a16="http://schemas.microsoft.com/office/drawing/2014/main" id="{E3F34943-C166-F044-A3DE-EE9E4568AD2C}"/>
              </a:ext>
            </a:extLst>
          </p:cNvPr>
          <p:cNvSpPr txBox="1"/>
          <p:nvPr/>
        </p:nvSpPr>
        <p:spPr>
          <a:xfrm>
            <a:off x="1888100" y="3660648"/>
            <a:ext cx="2066592" cy="1200329"/>
          </a:xfrm>
          <a:prstGeom prst="rect">
            <a:avLst/>
          </a:prstGeom>
          <a:noFill/>
        </p:spPr>
        <p:txBody>
          <a:bodyPr wrap="none" rtlCol="0">
            <a:spAutoFit/>
          </a:bodyPr>
          <a:lstStyle/>
          <a:p>
            <a:pPr algn="ctr"/>
            <a:r>
              <a:rPr lang="en-US" dirty="0"/>
              <a:t>60 pairs</a:t>
            </a:r>
          </a:p>
          <a:p>
            <a:pPr algn="ctr"/>
            <a:r>
              <a:rPr lang="en-US" dirty="0"/>
              <a:t>12 units x 5 cages</a:t>
            </a:r>
          </a:p>
          <a:p>
            <a:pPr algn="ctr"/>
            <a:r>
              <a:rPr lang="en-US" dirty="0"/>
              <a:t>effective population</a:t>
            </a:r>
          </a:p>
          <a:p>
            <a:pPr algn="ctr"/>
            <a:r>
              <a:rPr lang="en-US" dirty="0"/>
              <a:t>of 120</a:t>
            </a:r>
          </a:p>
        </p:txBody>
      </p:sp>
      <p:pic>
        <p:nvPicPr>
          <p:cNvPr id="59" name="Picture 58">
            <a:extLst>
              <a:ext uri="{FF2B5EF4-FFF2-40B4-BE49-F238E27FC236}">
                <a16:creationId xmlns:a16="http://schemas.microsoft.com/office/drawing/2014/main" id="{58AB8E7B-0B3F-9E42-A00B-F3B7CA1DCA26}"/>
              </a:ext>
            </a:extLst>
          </p:cNvPr>
          <p:cNvPicPr>
            <a:picLocks noChangeAspect="1"/>
          </p:cNvPicPr>
          <p:nvPr/>
        </p:nvPicPr>
        <p:blipFill rotWithShape="1">
          <a:blip r:embed="rId6"/>
          <a:srcRect l="5748" r="4067" b="9210"/>
          <a:stretch/>
        </p:blipFill>
        <p:spPr>
          <a:xfrm>
            <a:off x="6193535" y="0"/>
            <a:ext cx="5919613" cy="743712"/>
          </a:xfrm>
          <a:prstGeom prst="rect">
            <a:avLst/>
          </a:prstGeom>
        </p:spPr>
      </p:pic>
      <p:sp>
        <p:nvSpPr>
          <p:cNvPr id="62" name="Rectangle 61">
            <a:extLst>
              <a:ext uri="{FF2B5EF4-FFF2-40B4-BE49-F238E27FC236}">
                <a16:creationId xmlns:a16="http://schemas.microsoft.com/office/drawing/2014/main" id="{5857E7FF-B2A9-074F-B188-654FE753B1D9}"/>
              </a:ext>
            </a:extLst>
          </p:cNvPr>
          <p:cNvSpPr/>
          <p:nvPr/>
        </p:nvSpPr>
        <p:spPr>
          <a:xfrm>
            <a:off x="10177462" y="0"/>
            <a:ext cx="2014538" cy="461665"/>
          </a:xfrm>
          <a:prstGeom prst="rect">
            <a:avLst/>
          </a:prstGeom>
        </p:spPr>
        <p:txBody>
          <a:bodyPr wrap="square">
            <a:spAutoFit/>
          </a:bodyPr>
          <a:lstStyle/>
          <a:p>
            <a:r>
              <a:rPr lang="en-US" sz="2400" b="1" dirty="0" err="1"/>
              <a:t>RatGenes.org</a:t>
            </a:r>
            <a:endParaRPr lang="en-US" sz="2400" b="1" dirty="0"/>
          </a:p>
        </p:txBody>
      </p:sp>
      <p:sp>
        <p:nvSpPr>
          <p:cNvPr id="64" name="TextBox 63">
            <a:extLst>
              <a:ext uri="{FF2B5EF4-FFF2-40B4-BE49-F238E27FC236}">
                <a16:creationId xmlns:a16="http://schemas.microsoft.com/office/drawing/2014/main" id="{4389D43B-E248-1A45-9729-06989E283E5D}"/>
              </a:ext>
            </a:extLst>
          </p:cNvPr>
          <p:cNvSpPr txBox="1"/>
          <p:nvPr/>
        </p:nvSpPr>
        <p:spPr>
          <a:xfrm>
            <a:off x="6082553" y="1828800"/>
            <a:ext cx="360996" cy="707886"/>
          </a:xfrm>
          <a:prstGeom prst="rect">
            <a:avLst/>
          </a:prstGeom>
          <a:noFill/>
        </p:spPr>
        <p:txBody>
          <a:bodyPr wrap="none" rtlCol="0">
            <a:spAutoFit/>
          </a:bodyPr>
          <a:lstStyle/>
          <a:p>
            <a:r>
              <a:rPr lang="en-US" sz="4000" b="1" dirty="0"/>
              <a:t>°</a:t>
            </a:r>
          </a:p>
        </p:txBody>
      </p:sp>
    </p:spTree>
    <p:extLst>
      <p:ext uri="{BB962C8B-B14F-4D97-AF65-F5344CB8AC3E}">
        <p14:creationId xmlns:p14="http://schemas.microsoft.com/office/powerpoint/2010/main" val="28194568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ubtitle 2">
            <a:extLst>
              <a:ext uri="{FF2B5EF4-FFF2-40B4-BE49-F238E27FC236}">
                <a16:creationId xmlns:a16="http://schemas.microsoft.com/office/drawing/2014/main" id="{74157716-09EE-B740-9A97-8C324D6C4852}"/>
              </a:ext>
            </a:extLst>
          </p:cNvPr>
          <p:cNvSpPr txBox="1">
            <a:spLocks/>
          </p:cNvSpPr>
          <p:nvPr/>
        </p:nvSpPr>
        <p:spPr>
          <a:xfrm>
            <a:off x="295835" y="6117350"/>
            <a:ext cx="11268635" cy="925469"/>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2000" b="1" dirty="0"/>
              <a:t>Slide 7</a:t>
            </a:r>
            <a:r>
              <a:rPr lang="en-US" sz="2000" dirty="0"/>
              <a:t>. Configure the </a:t>
            </a:r>
            <a:r>
              <a:rPr lang="en-US" b="1" i="1" dirty="0">
                <a:solidFill>
                  <a:srgbClr val="336699"/>
                </a:solidFill>
              </a:rPr>
              <a:t>Select and search</a:t>
            </a:r>
            <a:r>
              <a:rPr lang="en-US" sz="2000" b="1" i="1" dirty="0">
                <a:solidFill>
                  <a:srgbClr val="336699"/>
                </a:solidFill>
              </a:rPr>
              <a:t> </a:t>
            </a:r>
            <a:r>
              <a:rPr lang="en-US" sz="2000" i="1" dirty="0"/>
              <a:t>page </a:t>
            </a:r>
            <a:r>
              <a:rPr lang="en-US" sz="2000" dirty="0"/>
              <a:t>as shown. Click on </a:t>
            </a:r>
            <a:r>
              <a:rPr lang="en-US" b="1" i="1" dirty="0">
                <a:solidFill>
                  <a:schemeClr val="accent1">
                    <a:lumMod val="75000"/>
                  </a:schemeClr>
                </a:solidFill>
              </a:rPr>
              <a:t>Make Default</a:t>
            </a:r>
            <a:r>
              <a:rPr lang="en-US" sz="2000" dirty="0"/>
              <a:t>. Enter a wildcard (   ) in the </a:t>
            </a:r>
            <a:r>
              <a:rPr lang="en-US" b="1" i="1" dirty="0">
                <a:solidFill>
                  <a:schemeClr val="accent1">
                    <a:lumMod val="75000"/>
                  </a:schemeClr>
                </a:solidFill>
              </a:rPr>
              <a:t>Get Any </a:t>
            </a:r>
            <a:r>
              <a:rPr lang="en-US" sz="2000" dirty="0"/>
              <a:t>field (red arrow). Click on </a:t>
            </a:r>
            <a:r>
              <a:rPr lang="en-US" b="1" i="1" dirty="0">
                <a:solidFill>
                  <a:schemeClr val="accent1">
                    <a:lumMod val="75000"/>
                  </a:schemeClr>
                </a:solidFill>
              </a:rPr>
              <a:t>Search</a:t>
            </a:r>
            <a:r>
              <a:rPr lang="en-US" sz="2000" dirty="0"/>
              <a:t>. Just that easy.</a:t>
            </a:r>
          </a:p>
        </p:txBody>
      </p:sp>
      <p:sp>
        <p:nvSpPr>
          <p:cNvPr id="8" name="Rectangle 7">
            <a:extLst>
              <a:ext uri="{FF2B5EF4-FFF2-40B4-BE49-F238E27FC236}">
                <a16:creationId xmlns:a16="http://schemas.microsoft.com/office/drawing/2014/main" id="{2B3883FC-2B20-8A43-92D5-20F0AF13B913}"/>
              </a:ext>
            </a:extLst>
          </p:cNvPr>
          <p:cNvSpPr/>
          <p:nvPr/>
        </p:nvSpPr>
        <p:spPr>
          <a:xfrm>
            <a:off x="10055" y="-28681"/>
            <a:ext cx="6080062" cy="523220"/>
          </a:xfrm>
          <a:prstGeom prst="rect">
            <a:avLst/>
          </a:prstGeom>
        </p:spPr>
        <p:txBody>
          <a:bodyPr wrap="none">
            <a:spAutoFit/>
          </a:bodyPr>
          <a:lstStyle/>
          <a:p>
            <a:r>
              <a:rPr lang="en-US" sz="2800" b="1" i="1" dirty="0">
                <a:solidFill>
                  <a:schemeClr val="accent1">
                    <a:lumMod val="75000"/>
                  </a:schemeClr>
                </a:solidFill>
              </a:rPr>
              <a:t>Getting to HS P50 data in </a:t>
            </a:r>
            <a:r>
              <a:rPr lang="en-US" sz="2800" b="1" i="1" dirty="0" err="1">
                <a:solidFill>
                  <a:schemeClr val="accent1">
                    <a:lumMod val="75000"/>
                  </a:schemeClr>
                </a:solidFill>
              </a:rPr>
              <a:t>GeneNetwork</a:t>
            </a:r>
            <a:endParaRPr lang="en-US" dirty="0">
              <a:solidFill>
                <a:schemeClr val="accent1">
                  <a:lumMod val="75000"/>
                </a:schemeClr>
              </a:solidFill>
            </a:endParaRPr>
          </a:p>
        </p:txBody>
      </p:sp>
      <p:sp>
        <p:nvSpPr>
          <p:cNvPr id="9" name="Rectangle 8">
            <a:extLst>
              <a:ext uri="{FF2B5EF4-FFF2-40B4-BE49-F238E27FC236}">
                <a16:creationId xmlns:a16="http://schemas.microsoft.com/office/drawing/2014/main" id="{AD5C467E-FDFE-E841-948C-A92E495EDC3F}"/>
              </a:ext>
            </a:extLst>
          </p:cNvPr>
          <p:cNvSpPr/>
          <p:nvPr/>
        </p:nvSpPr>
        <p:spPr>
          <a:xfrm>
            <a:off x="319900" y="415027"/>
            <a:ext cx="3969741" cy="461665"/>
          </a:xfrm>
          <a:prstGeom prst="rect">
            <a:avLst/>
          </a:prstGeom>
        </p:spPr>
        <p:txBody>
          <a:bodyPr wrap="none">
            <a:spAutoFit/>
          </a:bodyPr>
          <a:lstStyle/>
          <a:p>
            <a:r>
              <a:rPr lang="en-US" sz="2000" dirty="0"/>
              <a:t>Link to</a:t>
            </a:r>
            <a:r>
              <a:rPr lang="en-US" sz="2000" b="1" dirty="0"/>
              <a:t> </a:t>
            </a:r>
            <a:r>
              <a:rPr lang="en-US" sz="2400" b="1" i="1" dirty="0" err="1">
                <a:solidFill>
                  <a:schemeClr val="accent1">
                    <a:lumMod val="50000"/>
                  </a:schemeClr>
                </a:solidFill>
              </a:rPr>
              <a:t>www.GeneNetwork.org</a:t>
            </a:r>
            <a:endParaRPr lang="en-US" sz="1600" dirty="0"/>
          </a:p>
        </p:txBody>
      </p:sp>
      <p:pic>
        <p:nvPicPr>
          <p:cNvPr id="11" name="Picture 10">
            <a:extLst>
              <a:ext uri="{FF2B5EF4-FFF2-40B4-BE49-F238E27FC236}">
                <a16:creationId xmlns:a16="http://schemas.microsoft.com/office/drawing/2014/main" id="{0D52D7FB-2ED1-9249-91EE-631836D5AC91}"/>
              </a:ext>
            </a:extLst>
          </p:cNvPr>
          <p:cNvPicPr>
            <a:picLocks noChangeAspect="1"/>
          </p:cNvPicPr>
          <p:nvPr/>
        </p:nvPicPr>
        <p:blipFill>
          <a:blip r:embed="rId2"/>
          <a:stretch>
            <a:fillRect/>
          </a:stretch>
        </p:blipFill>
        <p:spPr>
          <a:xfrm>
            <a:off x="215899" y="971367"/>
            <a:ext cx="7099585" cy="5044194"/>
          </a:xfrm>
          <a:prstGeom prst="rect">
            <a:avLst/>
          </a:prstGeom>
        </p:spPr>
      </p:pic>
      <p:sp>
        <p:nvSpPr>
          <p:cNvPr id="12" name="Rectangle 11">
            <a:extLst>
              <a:ext uri="{FF2B5EF4-FFF2-40B4-BE49-F238E27FC236}">
                <a16:creationId xmlns:a16="http://schemas.microsoft.com/office/drawing/2014/main" id="{C8F3DC1B-CCB1-D048-9D87-F305BF8D8825}"/>
              </a:ext>
            </a:extLst>
          </p:cNvPr>
          <p:cNvSpPr/>
          <p:nvPr/>
        </p:nvSpPr>
        <p:spPr>
          <a:xfrm>
            <a:off x="10937689" y="6105042"/>
            <a:ext cx="343081" cy="646331"/>
          </a:xfrm>
          <a:prstGeom prst="rect">
            <a:avLst/>
          </a:prstGeom>
        </p:spPr>
        <p:txBody>
          <a:bodyPr wrap="square">
            <a:spAutoFit/>
          </a:bodyPr>
          <a:lstStyle/>
          <a:p>
            <a:r>
              <a:rPr lang="en-US" sz="3600" dirty="0"/>
              <a:t>*</a:t>
            </a:r>
          </a:p>
        </p:txBody>
      </p:sp>
      <p:pic>
        <p:nvPicPr>
          <p:cNvPr id="15" name="Picture 14">
            <a:extLst>
              <a:ext uri="{FF2B5EF4-FFF2-40B4-BE49-F238E27FC236}">
                <a16:creationId xmlns:a16="http://schemas.microsoft.com/office/drawing/2014/main" id="{3D9AC025-89D0-5641-A7AC-E62F55F6CFA4}"/>
              </a:ext>
            </a:extLst>
          </p:cNvPr>
          <p:cNvPicPr>
            <a:picLocks noChangeAspect="1"/>
          </p:cNvPicPr>
          <p:nvPr/>
        </p:nvPicPr>
        <p:blipFill rotWithShape="1">
          <a:blip r:embed="rId3"/>
          <a:srcRect l="5317" t="18969" r="3910" b="21729"/>
          <a:stretch/>
        </p:blipFill>
        <p:spPr>
          <a:xfrm>
            <a:off x="2816351" y="5466363"/>
            <a:ext cx="2862569" cy="525778"/>
          </a:xfrm>
          <a:prstGeom prst="rect">
            <a:avLst/>
          </a:prstGeom>
        </p:spPr>
      </p:pic>
      <p:sp>
        <p:nvSpPr>
          <p:cNvPr id="16" name="Rectangle 15">
            <a:extLst>
              <a:ext uri="{FF2B5EF4-FFF2-40B4-BE49-F238E27FC236}">
                <a16:creationId xmlns:a16="http://schemas.microsoft.com/office/drawing/2014/main" id="{EF092E59-2EF4-8746-AB86-BF4DAC54F520}"/>
              </a:ext>
            </a:extLst>
          </p:cNvPr>
          <p:cNvSpPr/>
          <p:nvPr/>
        </p:nvSpPr>
        <p:spPr>
          <a:xfrm>
            <a:off x="1447800" y="5431361"/>
            <a:ext cx="343081" cy="646331"/>
          </a:xfrm>
          <a:prstGeom prst="rect">
            <a:avLst/>
          </a:prstGeom>
        </p:spPr>
        <p:txBody>
          <a:bodyPr wrap="square">
            <a:spAutoFit/>
          </a:bodyPr>
          <a:lstStyle/>
          <a:p>
            <a:r>
              <a:rPr lang="en-US" sz="3600" dirty="0"/>
              <a:t>*</a:t>
            </a:r>
          </a:p>
        </p:txBody>
      </p:sp>
      <p:sp>
        <p:nvSpPr>
          <p:cNvPr id="17" name="Left Arrow 16">
            <a:extLst>
              <a:ext uri="{FF2B5EF4-FFF2-40B4-BE49-F238E27FC236}">
                <a16:creationId xmlns:a16="http://schemas.microsoft.com/office/drawing/2014/main" id="{C975B5EC-89DC-9C4C-8588-B19FE29380A6}"/>
              </a:ext>
            </a:extLst>
          </p:cNvPr>
          <p:cNvSpPr/>
          <p:nvPr/>
        </p:nvSpPr>
        <p:spPr>
          <a:xfrm>
            <a:off x="1911260" y="5543379"/>
            <a:ext cx="457200" cy="287383"/>
          </a:xfrm>
          <a:prstGeom prst="left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5" name="Rectangle 4">
            <a:extLst>
              <a:ext uri="{FF2B5EF4-FFF2-40B4-BE49-F238E27FC236}">
                <a16:creationId xmlns:a16="http://schemas.microsoft.com/office/drawing/2014/main" id="{324B959D-B6D5-A64E-ADCD-B71F82FD0EFB}"/>
              </a:ext>
            </a:extLst>
          </p:cNvPr>
          <p:cNvSpPr/>
          <p:nvPr/>
        </p:nvSpPr>
        <p:spPr>
          <a:xfrm>
            <a:off x="8108552" y="4387652"/>
            <a:ext cx="2045816" cy="523220"/>
          </a:xfrm>
          <a:prstGeom prst="rect">
            <a:avLst/>
          </a:prstGeom>
        </p:spPr>
        <p:txBody>
          <a:bodyPr wrap="none">
            <a:spAutoFit/>
          </a:bodyPr>
          <a:lstStyle/>
          <a:p>
            <a:r>
              <a:rPr lang="en-US" sz="2800" b="1" i="1" dirty="0">
                <a:solidFill>
                  <a:schemeClr val="accent1">
                    <a:lumMod val="75000"/>
                  </a:schemeClr>
                </a:solidFill>
              </a:rPr>
              <a:t>You are here</a:t>
            </a:r>
          </a:p>
        </p:txBody>
      </p:sp>
      <p:pic>
        <p:nvPicPr>
          <p:cNvPr id="10" name="Picture 9">
            <a:extLst>
              <a:ext uri="{FF2B5EF4-FFF2-40B4-BE49-F238E27FC236}">
                <a16:creationId xmlns:a16="http://schemas.microsoft.com/office/drawing/2014/main" id="{82601F81-6F46-BC48-83DA-3CEC02D8C85F}"/>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7800975" y="113553"/>
            <a:ext cx="4284569" cy="3429747"/>
          </a:xfrm>
          <a:prstGeom prst="rect">
            <a:avLst/>
          </a:prstGeom>
          <a:noFill/>
          <a:ln>
            <a:noFill/>
          </a:ln>
        </p:spPr>
      </p:pic>
      <p:sp>
        <p:nvSpPr>
          <p:cNvPr id="7" name="TextBox 6">
            <a:extLst>
              <a:ext uri="{FF2B5EF4-FFF2-40B4-BE49-F238E27FC236}">
                <a16:creationId xmlns:a16="http://schemas.microsoft.com/office/drawing/2014/main" id="{0097615A-29DF-D544-AC87-CA16939EF16A}"/>
              </a:ext>
            </a:extLst>
          </p:cNvPr>
          <p:cNvSpPr txBox="1"/>
          <p:nvPr/>
        </p:nvSpPr>
        <p:spPr>
          <a:xfrm>
            <a:off x="8851392" y="3017905"/>
            <a:ext cx="554009" cy="461665"/>
          </a:xfrm>
          <a:prstGeom prst="rect">
            <a:avLst/>
          </a:prstGeom>
          <a:solidFill>
            <a:srgbClr val="F9CAC6"/>
          </a:solidFill>
        </p:spPr>
        <p:txBody>
          <a:bodyPr wrap="square" rtlCol="0">
            <a:spAutoFit/>
          </a:bodyPr>
          <a:lstStyle/>
          <a:p>
            <a:pPr algn="ctr"/>
            <a:r>
              <a:rPr lang="en-US" sz="1200" b="1" dirty="0"/>
              <a:t>HS Rat</a:t>
            </a:r>
          </a:p>
        </p:txBody>
      </p:sp>
      <p:sp>
        <p:nvSpPr>
          <p:cNvPr id="19" name="Left Arrow 18">
            <a:extLst>
              <a:ext uri="{FF2B5EF4-FFF2-40B4-BE49-F238E27FC236}">
                <a16:creationId xmlns:a16="http://schemas.microsoft.com/office/drawing/2014/main" id="{4E3144E6-B45B-F746-95CA-BB19CD5B9A91}"/>
              </a:ext>
            </a:extLst>
          </p:cNvPr>
          <p:cNvSpPr/>
          <p:nvPr/>
        </p:nvSpPr>
        <p:spPr>
          <a:xfrm rot="5400000">
            <a:off x="8584105" y="3823753"/>
            <a:ext cx="1120348" cy="324923"/>
          </a:xfrm>
          <a:prstGeom prst="leftArrow">
            <a:avLst>
              <a:gd name="adj1" fmla="val 50000"/>
              <a:gd name="adj2" fmla="val 120509"/>
            </a:avLst>
          </a:prstGeom>
          <a:solidFill>
            <a:srgbClr val="C000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Tree>
    <p:extLst>
      <p:ext uri="{BB962C8B-B14F-4D97-AF65-F5344CB8AC3E}">
        <p14:creationId xmlns:p14="http://schemas.microsoft.com/office/powerpoint/2010/main" val="32752815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CFD6D64-0068-7647-8A2B-56BCD183E1AD}"/>
              </a:ext>
            </a:extLst>
          </p:cNvPr>
          <p:cNvPicPr>
            <a:picLocks noChangeAspect="1"/>
          </p:cNvPicPr>
          <p:nvPr/>
        </p:nvPicPr>
        <p:blipFill>
          <a:blip r:embed="rId2"/>
          <a:stretch>
            <a:fillRect/>
          </a:stretch>
        </p:blipFill>
        <p:spPr>
          <a:xfrm>
            <a:off x="100885" y="668966"/>
            <a:ext cx="7684215" cy="4451689"/>
          </a:xfrm>
          <a:prstGeom prst="rect">
            <a:avLst/>
          </a:prstGeom>
        </p:spPr>
      </p:pic>
      <p:pic>
        <p:nvPicPr>
          <p:cNvPr id="12" name="Picture 11">
            <a:extLst>
              <a:ext uri="{FF2B5EF4-FFF2-40B4-BE49-F238E27FC236}">
                <a16:creationId xmlns:a16="http://schemas.microsoft.com/office/drawing/2014/main" id="{60E48CE1-128C-324E-80F9-9B7D7C1857B8}"/>
              </a:ext>
            </a:extLst>
          </p:cNvPr>
          <p:cNvPicPr>
            <a:picLocks noChangeAspect="1"/>
          </p:cNvPicPr>
          <p:nvPr/>
        </p:nvPicPr>
        <p:blipFill>
          <a:blip r:embed="rId3"/>
          <a:stretch>
            <a:fillRect/>
          </a:stretch>
        </p:blipFill>
        <p:spPr>
          <a:xfrm>
            <a:off x="7860020" y="58736"/>
            <a:ext cx="4331979" cy="3169184"/>
          </a:xfrm>
          <a:prstGeom prst="rect">
            <a:avLst/>
          </a:prstGeom>
        </p:spPr>
      </p:pic>
      <p:sp>
        <p:nvSpPr>
          <p:cNvPr id="5" name="Subtitle 2">
            <a:extLst>
              <a:ext uri="{FF2B5EF4-FFF2-40B4-BE49-F238E27FC236}">
                <a16:creationId xmlns:a16="http://schemas.microsoft.com/office/drawing/2014/main" id="{BB1A849A-E1FD-3E4F-8D9D-873448923E2C}"/>
              </a:ext>
            </a:extLst>
          </p:cNvPr>
          <p:cNvSpPr>
            <a:spLocks noGrp="1"/>
          </p:cNvSpPr>
          <p:nvPr>
            <p:ph type="subTitle" idx="1"/>
          </p:nvPr>
        </p:nvSpPr>
        <p:spPr>
          <a:xfrm>
            <a:off x="222103" y="5157788"/>
            <a:ext cx="11969897" cy="1914525"/>
          </a:xfrm>
        </p:spPr>
        <p:txBody>
          <a:bodyPr>
            <a:normAutofit/>
          </a:bodyPr>
          <a:lstStyle/>
          <a:p>
            <a:pPr algn="l"/>
            <a:r>
              <a:rPr lang="en-US" sz="2000" b="1" dirty="0"/>
              <a:t>Slide 8</a:t>
            </a:r>
            <a:r>
              <a:rPr lang="en-US" sz="2000" dirty="0"/>
              <a:t>. </a:t>
            </a:r>
            <a:r>
              <a:rPr lang="en-US" sz="2000" b="1" dirty="0"/>
              <a:t>Search Results. </a:t>
            </a:r>
            <a:r>
              <a:rPr lang="en-US" sz="2000" b="1" i="1" dirty="0"/>
              <a:t>Left</a:t>
            </a:r>
            <a:r>
              <a:rPr lang="en-US" sz="2000" dirty="0"/>
              <a:t>. </a:t>
            </a:r>
            <a:r>
              <a:rPr lang="en-US" sz="2000" dirty="0" err="1"/>
              <a:t>GeneNetwork</a:t>
            </a:r>
            <a:r>
              <a:rPr lang="en-US" sz="2000" dirty="0"/>
              <a:t> returns all 508 HS traits and cofactors. These traits are not yet linked to PMID citations. The </a:t>
            </a:r>
            <a:r>
              <a:rPr lang="en-US" sz="2000" b="1" i="1" dirty="0">
                <a:solidFill>
                  <a:schemeClr val="accent1">
                    <a:lumMod val="75000"/>
                  </a:schemeClr>
                </a:solidFill>
              </a:rPr>
              <a:t>Palmer AA et al.</a:t>
            </a:r>
            <a:r>
              <a:rPr lang="en-US" sz="2000" i="1" dirty="0">
                <a:solidFill>
                  <a:schemeClr val="accent1">
                    <a:lumMod val="75000"/>
                  </a:schemeClr>
                </a:solidFill>
              </a:rPr>
              <a:t> </a:t>
            </a:r>
            <a:r>
              <a:rPr lang="en-US" sz="2000" dirty="0"/>
              <a:t>citation</a:t>
            </a:r>
            <a:r>
              <a:rPr lang="en-US" sz="2000" i="1" dirty="0">
                <a:solidFill>
                  <a:schemeClr val="accent1">
                    <a:lumMod val="75000"/>
                  </a:schemeClr>
                </a:solidFill>
              </a:rPr>
              <a:t> </a:t>
            </a:r>
            <a:r>
              <a:rPr lang="en-US" sz="2000" dirty="0"/>
              <a:t>is often a placeholder. The</a:t>
            </a:r>
            <a:r>
              <a:rPr lang="en-US" sz="2000" b="1" i="1" dirty="0"/>
              <a:t> </a:t>
            </a:r>
            <a:r>
              <a:rPr lang="en-US" sz="2000" b="1" i="1" dirty="0">
                <a:solidFill>
                  <a:schemeClr val="accent1">
                    <a:lumMod val="75000"/>
                  </a:schemeClr>
                </a:solidFill>
              </a:rPr>
              <a:t>Select</a:t>
            </a:r>
            <a:r>
              <a:rPr lang="en-US" sz="2000" i="1" dirty="0">
                <a:solidFill>
                  <a:schemeClr val="accent1">
                    <a:lumMod val="75000"/>
                  </a:schemeClr>
                </a:solidFill>
              </a:rPr>
              <a:t> </a:t>
            </a:r>
            <a:r>
              <a:rPr lang="en-US" sz="2000" dirty="0"/>
              <a:t>and</a:t>
            </a:r>
            <a:r>
              <a:rPr lang="en-US" sz="2000" b="1" i="1" dirty="0"/>
              <a:t> </a:t>
            </a:r>
            <a:r>
              <a:rPr lang="en-US" sz="2000" b="1" i="1" dirty="0">
                <a:solidFill>
                  <a:schemeClr val="accent1">
                    <a:lumMod val="75000"/>
                  </a:schemeClr>
                </a:solidFill>
              </a:rPr>
              <a:t>Add</a:t>
            </a:r>
            <a:r>
              <a:rPr lang="en-US" sz="2000" b="1" i="1" dirty="0"/>
              <a:t> </a:t>
            </a:r>
            <a:r>
              <a:rPr lang="en-US" sz="2000" dirty="0"/>
              <a:t>functions (top </a:t>
            </a:r>
            <a:r>
              <a:rPr lang="en-US" sz="2000" dirty="0">
                <a:solidFill>
                  <a:srgbClr val="C00000"/>
                </a:solidFill>
              </a:rPr>
              <a:t>red</a:t>
            </a:r>
            <a:r>
              <a:rPr lang="en-US" sz="2000" dirty="0"/>
              <a:t> arrow) are used in sequence to add traits and cofactors to </a:t>
            </a:r>
            <a:r>
              <a:rPr lang="en-US" sz="2000" b="1" i="1" dirty="0">
                <a:solidFill>
                  <a:schemeClr val="accent1"/>
                </a:solidFill>
              </a:rPr>
              <a:t>Your</a:t>
            </a:r>
            <a:r>
              <a:rPr lang="en-US" sz="2000" dirty="0"/>
              <a:t> </a:t>
            </a:r>
            <a:r>
              <a:rPr lang="en-US" sz="2000" b="1" i="1" dirty="0">
                <a:solidFill>
                  <a:schemeClr val="accent1">
                    <a:lumMod val="75000"/>
                  </a:schemeClr>
                </a:solidFill>
              </a:rPr>
              <a:t>Collection</a:t>
            </a:r>
            <a:r>
              <a:rPr lang="en-US" sz="2000" b="1" dirty="0">
                <a:solidFill>
                  <a:schemeClr val="accent1">
                    <a:lumMod val="75000"/>
                  </a:schemeClr>
                </a:solidFill>
              </a:rPr>
              <a:t>. </a:t>
            </a:r>
            <a:r>
              <a:rPr lang="en-US" sz="2000" b="1" i="1" dirty="0"/>
              <a:t>Top right. </a:t>
            </a:r>
            <a:r>
              <a:rPr lang="en-US" sz="2000" dirty="0"/>
              <a:t>Type the search term </a:t>
            </a:r>
            <a:r>
              <a:rPr lang="en-US" sz="2000" b="1" i="1" dirty="0">
                <a:solidFill>
                  <a:schemeClr val="accent1">
                    <a:lumMod val="75000"/>
                  </a:schemeClr>
                </a:solidFill>
              </a:rPr>
              <a:t>cofactor</a:t>
            </a:r>
            <a:r>
              <a:rPr lang="en-US" sz="2000" dirty="0"/>
              <a:t> into the text field (arrow). Click on </a:t>
            </a:r>
            <a:r>
              <a:rPr lang="en-US" sz="2000" b="1" i="1" dirty="0">
                <a:solidFill>
                  <a:schemeClr val="accent1">
                    <a:lumMod val="75000"/>
                  </a:schemeClr>
                </a:solidFill>
              </a:rPr>
              <a:t>Select</a:t>
            </a:r>
            <a:r>
              <a:rPr lang="en-US" sz="2000" dirty="0"/>
              <a:t> and </a:t>
            </a:r>
            <a:r>
              <a:rPr lang="en-US" sz="2000" b="1" i="1" dirty="0">
                <a:solidFill>
                  <a:schemeClr val="accent1">
                    <a:lumMod val="75000"/>
                  </a:schemeClr>
                </a:solidFill>
              </a:rPr>
              <a:t>Add</a:t>
            </a:r>
            <a:r>
              <a:rPr lang="en-US" sz="2000" dirty="0"/>
              <a:t> all of the cofactors to define a </a:t>
            </a:r>
            <a:r>
              <a:rPr lang="en-US" sz="2000" b="1" i="1" dirty="0">
                <a:solidFill>
                  <a:schemeClr val="accent1">
                    <a:lumMod val="75000"/>
                  </a:schemeClr>
                </a:solidFill>
              </a:rPr>
              <a:t>Collection</a:t>
            </a:r>
            <a:r>
              <a:rPr lang="en-US" sz="2000" dirty="0"/>
              <a:t>—</a:t>
            </a:r>
            <a:r>
              <a:rPr lang="en-US" sz="2000" b="1" i="1" dirty="0"/>
              <a:t>bottom right</a:t>
            </a:r>
            <a:r>
              <a:rPr lang="en-US" sz="2000" dirty="0"/>
              <a:t>—here named </a:t>
            </a:r>
            <a:r>
              <a:rPr lang="en-US" sz="2000" b="1" i="1" dirty="0"/>
              <a:t> </a:t>
            </a:r>
            <a:r>
              <a:rPr lang="en-US" sz="2000" i="1" dirty="0">
                <a:solidFill>
                  <a:schemeClr val="accent1">
                    <a:lumMod val="75000"/>
                  </a:schemeClr>
                </a:solidFill>
              </a:rPr>
              <a:t>HS_RAT_GWAS</a:t>
            </a:r>
            <a:r>
              <a:rPr lang="en-US" sz="2000" i="1" dirty="0"/>
              <a:t>. </a:t>
            </a:r>
            <a:r>
              <a:rPr lang="en-US" sz="2000" dirty="0"/>
              <a:t>Collections are needed in order to use cofactors when mapping</a:t>
            </a:r>
            <a:r>
              <a:rPr lang="en-US" sz="2000" i="1" dirty="0"/>
              <a:t> (</a:t>
            </a:r>
            <a:r>
              <a:rPr lang="en-US" sz="2000" i="1" dirty="0">
                <a:solidFill>
                  <a:schemeClr val="accent1">
                    <a:lumMod val="75000"/>
                  </a:schemeClr>
                </a:solidFill>
              </a:rPr>
              <a:t>sex</a:t>
            </a:r>
            <a:r>
              <a:rPr lang="en-US" sz="2000" i="1" dirty="0"/>
              <a:t>, </a:t>
            </a:r>
            <a:r>
              <a:rPr lang="en-US" sz="2000" i="1" dirty="0">
                <a:solidFill>
                  <a:schemeClr val="accent1">
                    <a:lumMod val="75000"/>
                  </a:schemeClr>
                </a:solidFill>
              </a:rPr>
              <a:t>batch</a:t>
            </a:r>
            <a:r>
              <a:rPr lang="en-US" sz="2000" i="1" dirty="0"/>
              <a:t>, </a:t>
            </a:r>
            <a:r>
              <a:rPr lang="en-US" sz="2000" i="1" dirty="0">
                <a:solidFill>
                  <a:schemeClr val="accent1">
                    <a:lumMod val="75000"/>
                  </a:schemeClr>
                </a:solidFill>
              </a:rPr>
              <a:t>site</a:t>
            </a:r>
            <a:r>
              <a:rPr lang="en-US" sz="2000" i="1" dirty="0"/>
              <a:t>, </a:t>
            </a:r>
            <a:r>
              <a:rPr lang="en-US" sz="2000" i="1" dirty="0">
                <a:solidFill>
                  <a:schemeClr val="accent1">
                    <a:lumMod val="75000"/>
                  </a:schemeClr>
                </a:solidFill>
              </a:rPr>
              <a:t>year</a:t>
            </a:r>
            <a:r>
              <a:rPr lang="en-US" sz="2000" i="1" dirty="0"/>
              <a:t>…).</a:t>
            </a:r>
          </a:p>
          <a:p>
            <a:pPr algn="l"/>
            <a:endParaRPr lang="en-US" sz="2000" dirty="0"/>
          </a:p>
        </p:txBody>
      </p:sp>
      <p:sp>
        <p:nvSpPr>
          <p:cNvPr id="6" name="Rectangle 5">
            <a:extLst>
              <a:ext uri="{FF2B5EF4-FFF2-40B4-BE49-F238E27FC236}">
                <a16:creationId xmlns:a16="http://schemas.microsoft.com/office/drawing/2014/main" id="{83D4F452-E334-4647-9A11-92BD07FE077A}"/>
              </a:ext>
            </a:extLst>
          </p:cNvPr>
          <p:cNvSpPr/>
          <p:nvPr/>
        </p:nvSpPr>
        <p:spPr>
          <a:xfrm>
            <a:off x="13807" y="-3455"/>
            <a:ext cx="5506957" cy="523220"/>
          </a:xfrm>
          <a:prstGeom prst="rect">
            <a:avLst/>
          </a:prstGeom>
        </p:spPr>
        <p:txBody>
          <a:bodyPr wrap="none">
            <a:spAutoFit/>
          </a:bodyPr>
          <a:lstStyle/>
          <a:p>
            <a:r>
              <a:rPr lang="en-US" sz="2800" b="1" i="1" dirty="0">
                <a:solidFill>
                  <a:schemeClr val="accent1">
                    <a:lumMod val="75000"/>
                  </a:schemeClr>
                </a:solidFill>
              </a:rPr>
              <a:t>Getting HS data into Your </a:t>
            </a:r>
            <a:r>
              <a:rPr lang="en-US" sz="2800" b="1" i="1" dirty="0">
                <a:solidFill>
                  <a:srgbClr val="C00000"/>
                </a:solidFill>
              </a:rPr>
              <a:t>Collection</a:t>
            </a:r>
            <a:endParaRPr lang="en-US" dirty="0">
              <a:solidFill>
                <a:srgbClr val="C00000"/>
              </a:solidFill>
            </a:endParaRPr>
          </a:p>
        </p:txBody>
      </p:sp>
      <p:pic>
        <p:nvPicPr>
          <p:cNvPr id="17" name="Picture 16">
            <a:extLst>
              <a:ext uri="{FF2B5EF4-FFF2-40B4-BE49-F238E27FC236}">
                <a16:creationId xmlns:a16="http://schemas.microsoft.com/office/drawing/2014/main" id="{852B5C86-A1F6-FD4E-9E79-EF2EDB26B4C6}"/>
              </a:ext>
            </a:extLst>
          </p:cNvPr>
          <p:cNvPicPr>
            <a:picLocks noChangeAspect="1"/>
          </p:cNvPicPr>
          <p:nvPr/>
        </p:nvPicPr>
        <p:blipFill>
          <a:blip r:embed="rId4"/>
          <a:stretch>
            <a:fillRect/>
          </a:stretch>
        </p:blipFill>
        <p:spPr>
          <a:xfrm>
            <a:off x="88900" y="473598"/>
            <a:ext cx="2362200" cy="658453"/>
          </a:xfrm>
          <a:prstGeom prst="rect">
            <a:avLst/>
          </a:prstGeom>
        </p:spPr>
      </p:pic>
      <p:sp>
        <p:nvSpPr>
          <p:cNvPr id="18" name="Left Arrow 17">
            <a:extLst>
              <a:ext uri="{FF2B5EF4-FFF2-40B4-BE49-F238E27FC236}">
                <a16:creationId xmlns:a16="http://schemas.microsoft.com/office/drawing/2014/main" id="{8FCE79DA-E261-754E-A0F0-8B1C0CC5D79F}"/>
              </a:ext>
            </a:extLst>
          </p:cNvPr>
          <p:cNvSpPr/>
          <p:nvPr/>
        </p:nvSpPr>
        <p:spPr>
          <a:xfrm>
            <a:off x="2408801" y="599839"/>
            <a:ext cx="457200" cy="287383"/>
          </a:xfrm>
          <a:prstGeom prst="left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6" name="Left Arrow 15">
            <a:extLst>
              <a:ext uri="{FF2B5EF4-FFF2-40B4-BE49-F238E27FC236}">
                <a16:creationId xmlns:a16="http://schemas.microsoft.com/office/drawing/2014/main" id="{771CB5BE-6FCF-B94F-AA54-1407610204EC}"/>
              </a:ext>
            </a:extLst>
          </p:cNvPr>
          <p:cNvSpPr/>
          <p:nvPr/>
        </p:nvSpPr>
        <p:spPr>
          <a:xfrm>
            <a:off x="11279294" y="186639"/>
            <a:ext cx="505707" cy="318816"/>
          </a:xfrm>
          <a:prstGeom prst="left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pic>
        <p:nvPicPr>
          <p:cNvPr id="19" name="Picture 18">
            <a:extLst>
              <a:ext uri="{FF2B5EF4-FFF2-40B4-BE49-F238E27FC236}">
                <a16:creationId xmlns:a16="http://schemas.microsoft.com/office/drawing/2014/main" id="{C8779DFE-6B60-F846-B273-983FEB11D89C}"/>
              </a:ext>
            </a:extLst>
          </p:cNvPr>
          <p:cNvPicPr>
            <a:picLocks noChangeAspect="1"/>
          </p:cNvPicPr>
          <p:nvPr/>
        </p:nvPicPr>
        <p:blipFill rotWithShape="1">
          <a:blip r:embed="rId5"/>
          <a:srcRect r="16314" b="10497"/>
          <a:stretch/>
        </p:blipFill>
        <p:spPr>
          <a:xfrm>
            <a:off x="7901467" y="3196971"/>
            <a:ext cx="4168846" cy="1962808"/>
          </a:xfrm>
          <a:prstGeom prst="rect">
            <a:avLst/>
          </a:prstGeom>
        </p:spPr>
      </p:pic>
      <p:pic>
        <p:nvPicPr>
          <p:cNvPr id="3" name="Picture 2">
            <a:extLst>
              <a:ext uri="{FF2B5EF4-FFF2-40B4-BE49-F238E27FC236}">
                <a16:creationId xmlns:a16="http://schemas.microsoft.com/office/drawing/2014/main" id="{9C7BFFED-A85C-E147-AED1-719F96AA7B8A}"/>
              </a:ext>
            </a:extLst>
          </p:cNvPr>
          <p:cNvPicPr>
            <a:picLocks noChangeAspect="1"/>
          </p:cNvPicPr>
          <p:nvPr/>
        </p:nvPicPr>
        <p:blipFill>
          <a:blip r:embed="rId6"/>
          <a:stretch>
            <a:fillRect/>
          </a:stretch>
        </p:blipFill>
        <p:spPr>
          <a:xfrm>
            <a:off x="121666" y="1560506"/>
            <a:ext cx="3328670" cy="230517"/>
          </a:xfrm>
          <a:prstGeom prst="rect">
            <a:avLst/>
          </a:prstGeom>
        </p:spPr>
      </p:pic>
      <p:sp>
        <p:nvSpPr>
          <p:cNvPr id="13" name="Left Arrow 12">
            <a:extLst>
              <a:ext uri="{FF2B5EF4-FFF2-40B4-BE49-F238E27FC236}">
                <a16:creationId xmlns:a16="http://schemas.microsoft.com/office/drawing/2014/main" id="{202F5D3D-01A5-EF46-A470-FC1E62991C16}"/>
              </a:ext>
            </a:extLst>
          </p:cNvPr>
          <p:cNvSpPr/>
          <p:nvPr/>
        </p:nvSpPr>
        <p:spPr>
          <a:xfrm rot="18880206">
            <a:off x="1313853" y="4296932"/>
            <a:ext cx="457200" cy="287383"/>
          </a:xfrm>
          <a:prstGeom prst="left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Tree>
    <p:extLst>
      <p:ext uri="{BB962C8B-B14F-4D97-AF65-F5344CB8AC3E}">
        <p14:creationId xmlns:p14="http://schemas.microsoft.com/office/powerpoint/2010/main" val="19245944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3B2B26A-052E-5940-B3E2-6838E8213A9F}"/>
              </a:ext>
            </a:extLst>
          </p:cNvPr>
          <p:cNvPicPr>
            <a:picLocks noChangeAspect="1"/>
          </p:cNvPicPr>
          <p:nvPr/>
        </p:nvPicPr>
        <p:blipFill>
          <a:blip r:embed="rId2"/>
          <a:stretch>
            <a:fillRect/>
          </a:stretch>
        </p:blipFill>
        <p:spPr>
          <a:xfrm>
            <a:off x="177800" y="471242"/>
            <a:ext cx="7505327" cy="4967118"/>
          </a:xfrm>
          <a:prstGeom prst="rect">
            <a:avLst/>
          </a:prstGeom>
        </p:spPr>
      </p:pic>
      <p:sp>
        <p:nvSpPr>
          <p:cNvPr id="7" name="Rectangle 6">
            <a:extLst>
              <a:ext uri="{FF2B5EF4-FFF2-40B4-BE49-F238E27FC236}">
                <a16:creationId xmlns:a16="http://schemas.microsoft.com/office/drawing/2014/main" id="{D82BE083-AA7D-424C-9CA4-AD2382F839BF}"/>
              </a:ext>
            </a:extLst>
          </p:cNvPr>
          <p:cNvSpPr/>
          <p:nvPr/>
        </p:nvSpPr>
        <p:spPr>
          <a:xfrm>
            <a:off x="7917083" y="1046378"/>
            <a:ext cx="3741517" cy="1661993"/>
          </a:xfrm>
          <a:prstGeom prst="rect">
            <a:avLst/>
          </a:prstGeom>
        </p:spPr>
        <p:txBody>
          <a:bodyPr wrap="square">
            <a:spAutoFit/>
          </a:bodyPr>
          <a:lstStyle/>
          <a:p>
            <a:r>
              <a:rPr lang="en-US" dirty="0"/>
              <a:t>This link will take you directly to the HS body weight data in </a:t>
            </a:r>
            <a:r>
              <a:rPr lang="en-US" dirty="0" err="1"/>
              <a:t>GeneNetwork</a:t>
            </a:r>
            <a:r>
              <a:rPr lang="en-US" dirty="0"/>
              <a:t>:</a:t>
            </a:r>
          </a:p>
          <a:p>
            <a:endParaRPr lang="en-US" sz="1000" dirty="0">
              <a:solidFill>
                <a:schemeClr val="accent1">
                  <a:lumMod val="75000"/>
                </a:schemeClr>
              </a:solidFill>
            </a:endParaRPr>
          </a:p>
          <a:p>
            <a:r>
              <a:rPr lang="en-US" b="1" i="1" dirty="0">
                <a:solidFill>
                  <a:schemeClr val="accent1">
                    <a:lumMod val="75000"/>
                  </a:schemeClr>
                </a:solidFill>
              </a:rPr>
              <a:t>http://</a:t>
            </a:r>
            <a:r>
              <a:rPr lang="en-US" b="1" i="1" dirty="0" err="1">
                <a:solidFill>
                  <a:schemeClr val="accent1">
                    <a:lumMod val="75000"/>
                  </a:schemeClr>
                </a:solidFill>
              </a:rPr>
              <a:t>genenetwork.org</a:t>
            </a:r>
            <a:r>
              <a:rPr lang="en-US" b="1" i="1" dirty="0">
                <a:solidFill>
                  <a:schemeClr val="accent1">
                    <a:lumMod val="75000"/>
                  </a:schemeClr>
                </a:solidFill>
              </a:rPr>
              <a:t>/</a:t>
            </a:r>
            <a:r>
              <a:rPr lang="en-US" b="1" i="1" dirty="0" err="1">
                <a:solidFill>
                  <a:schemeClr val="accent1">
                    <a:lumMod val="75000"/>
                  </a:schemeClr>
                </a:solidFill>
              </a:rPr>
              <a:t>show_trait?trait_id</a:t>
            </a:r>
            <a:r>
              <a:rPr lang="en-US" b="1" i="1" dirty="0">
                <a:solidFill>
                  <a:schemeClr val="accent1">
                    <a:lumMod val="75000"/>
                  </a:schemeClr>
                </a:solidFill>
              </a:rPr>
              <a:t>=10505&amp;dataset=HSNIH-</a:t>
            </a:r>
            <a:r>
              <a:rPr lang="en-US" b="1" i="1" dirty="0" err="1">
                <a:solidFill>
                  <a:schemeClr val="accent1">
                    <a:lumMod val="75000"/>
                  </a:schemeClr>
                </a:solidFill>
              </a:rPr>
              <a:t>PalmerPublish</a:t>
            </a:r>
            <a:endParaRPr lang="en-US" b="1" i="1" dirty="0">
              <a:solidFill>
                <a:schemeClr val="accent1">
                  <a:lumMod val="75000"/>
                </a:schemeClr>
              </a:solidFill>
            </a:endParaRPr>
          </a:p>
        </p:txBody>
      </p:sp>
      <p:pic>
        <p:nvPicPr>
          <p:cNvPr id="3" name="Picture 2">
            <a:extLst>
              <a:ext uri="{FF2B5EF4-FFF2-40B4-BE49-F238E27FC236}">
                <a16:creationId xmlns:a16="http://schemas.microsoft.com/office/drawing/2014/main" id="{344C2F8B-FB55-8947-B6D6-59F42F4822AF}"/>
              </a:ext>
            </a:extLst>
          </p:cNvPr>
          <p:cNvPicPr>
            <a:picLocks noChangeAspect="1"/>
          </p:cNvPicPr>
          <p:nvPr/>
        </p:nvPicPr>
        <p:blipFill rotWithShape="1">
          <a:blip r:embed="rId3"/>
          <a:srcRect r="32304"/>
          <a:stretch/>
        </p:blipFill>
        <p:spPr>
          <a:xfrm>
            <a:off x="8139388" y="4188363"/>
            <a:ext cx="3235061" cy="1054819"/>
          </a:xfrm>
          <a:prstGeom prst="rect">
            <a:avLst/>
          </a:prstGeom>
          <a:effectLst>
            <a:outerShdw blurRad="50800" dist="38100" dir="2700000" algn="tl" rotWithShape="0">
              <a:prstClr val="black">
                <a:alpha val="40000"/>
              </a:prstClr>
            </a:outerShdw>
          </a:effectLst>
        </p:spPr>
      </p:pic>
      <p:sp>
        <p:nvSpPr>
          <p:cNvPr id="4" name="Rectangle 3">
            <a:extLst>
              <a:ext uri="{FF2B5EF4-FFF2-40B4-BE49-F238E27FC236}">
                <a16:creationId xmlns:a16="http://schemas.microsoft.com/office/drawing/2014/main" id="{79E4BC34-F65A-A741-B2F5-8840D245AC42}"/>
              </a:ext>
            </a:extLst>
          </p:cNvPr>
          <p:cNvSpPr/>
          <p:nvPr/>
        </p:nvSpPr>
        <p:spPr>
          <a:xfrm>
            <a:off x="8036647" y="2766536"/>
            <a:ext cx="3532025" cy="1477328"/>
          </a:xfrm>
          <a:prstGeom prst="rect">
            <a:avLst/>
          </a:prstGeom>
        </p:spPr>
        <p:txBody>
          <a:bodyPr wrap="square">
            <a:spAutoFit/>
          </a:bodyPr>
          <a:lstStyle/>
          <a:p>
            <a:r>
              <a:rPr lang="en-US" b="1" dirty="0">
                <a:solidFill>
                  <a:srgbClr val="FF0000"/>
                </a:solidFill>
              </a:rPr>
              <a:t>Known issue</a:t>
            </a:r>
            <a:r>
              <a:rPr lang="en-US" dirty="0"/>
              <a:t>: Because HS rat GWAS data set are so large, opening some windows may take a web browser a few minutes. Don’t be surprised by this window:</a:t>
            </a:r>
          </a:p>
        </p:txBody>
      </p:sp>
      <p:sp>
        <p:nvSpPr>
          <p:cNvPr id="9" name="Rectangle 8">
            <a:extLst>
              <a:ext uri="{FF2B5EF4-FFF2-40B4-BE49-F238E27FC236}">
                <a16:creationId xmlns:a16="http://schemas.microsoft.com/office/drawing/2014/main" id="{EA51A3F1-26DF-8443-9455-0442FD35005C}"/>
              </a:ext>
            </a:extLst>
          </p:cNvPr>
          <p:cNvSpPr/>
          <p:nvPr/>
        </p:nvSpPr>
        <p:spPr>
          <a:xfrm>
            <a:off x="7304050" y="4169884"/>
            <a:ext cx="512956" cy="261610"/>
          </a:xfrm>
          <a:prstGeom prst="rect">
            <a:avLst/>
          </a:prstGeom>
          <a:solidFill>
            <a:schemeClr val="bg1"/>
          </a:solidFill>
        </p:spPr>
        <p:txBody>
          <a:bodyPr wrap="square">
            <a:spAutoFit/>
          </a:bodyPr>
          <a:lstStyle/>
          <a:p>
            <a:r>
              <a:rPr lang="en-US" sz="1050" dirty="0">
                <a:solidFill>
                  <a:schemeClr val="accent1">
                    <a:lumMod val="75000"/>
                  </a:schemeClr>
                </a:solidFill>
              </a:rPr>
              <a:t>2007</a:t>
            </a:r>
            <a:endParaRPr lang="en-US" sz="1200" dirty="0">
              <a:solidFill>
                <a:schemeClr val="accent1">
                  <a:lumMod val="75000"/>
                </a:schemeClr>
              </a:solidFill>
            </a:endParaRPr>
          </a:p>
        </p:txBody>
      </p:sp>
      <p:sp>
        <p:nvSpPr>
          <p:cNvPr id="10" name="Rectangle 9">
            <a:extLst>
              <a:ext uri="{FF2B5EF4-FFF2-40B4-BE49-F238E27FC236}">
                <a16:creationId xmlns:a16="http://schemas.microsoft.com/office/drawing/2014/main" id="{376BBBA6-BF1B-434C-AB6D-77D2C6660BC3}"/>
              </a:ext>
            </a:extLst>
          </p:cNvPr>
          <p:cNvSpPr/>
          <p:nvPr/>
        </p:nvSpPr>
        <p:spPr>
          <a:xfrm>
            <a:off x="9378" y="-4700"/>
            <a:ext cx="5003101" cy="523220"/>
          </a:xfrm>
          <a:prstGeom prst="rect">
            <a:avLst/>
          </a:prstGeom>
        </p:spPr>
        <p:txBody>
          <a:bodyPr wrap="none">
            <a:spAutoFit/>
          </a:bodyPr>
          <a:lstStyle/>
          <a:p>
            <a:r>
              <a:rPr lang="en-US" sz="2800" b="1" i="1" dirty="0">
                <a:solidFill>
                  <a:schemeClr val="accent1">
                    <a:lumMod val="75000"/>
                  </a:schemeClr>
                </a:solidFill>
              </a:rPr>
              <a:t>Collection of traits and cofactors</a:t>
            </a:r>
            <a:endParaRPr lang="en-US" dirty="0">
              <a:solidFill>
                <a:schemeClr val="accent1">
                  <a:lumMod val="75000"/>
                </a:schemeClr>
              </a:solidFill>
            </a:endParaRPr>
          </a:p>
        </p:txBody>
      </p:sp>
      <p:pic>
        <p:nvPicPr>
          <p:cNvPr id="13" name="Picture 12">
            <a:extLst>
              <a:ext uri="{FF2B5EF4-FFF2-40B4-BE49-F238E27FC236}">
                <a16:creationId xmlns:a16="http://schemas.microsoft.com/office/drawing/2014/main" id="{6ED1F62A-4A45-3641-ADED-664914CAC369}"/>
              </a:ext>
            </a:extLst>
          </p:cNvPr>
          <p:cNvPicPr>
            <a:picLocks noChangeAspect="1"/>
          </p:cNvPicPr>
          <p:nvPr/>
        </p:nvPicPr>
        <p:blipFill>
          <a:blip r:embed="rId4"/>
          <a:stretch>
            <a:fillRect/>
          </a:stretch>
        </p:blipFill>
        <p:spPr>
          <a:xfrm>
            <a:off x="7361499" y="130977"/>
            <a:ext cx="4249274" cy="413842"/>
          </a:xfrm>
          <a:prstGeom prst="rect">
            <a:avLst/>
          </a:prstGeom>
        </p:spPr>
      </p:pic>
      <p:sp>
        <p:nvSpPr>
          <p:cNvPr id="15" name="Rectangle 14">
            <a:extLst>
              <a:ext uri="{FF2B5EF4-FFF2-40B4-BE49-F238E27FC236}">
                <a16:creationId xmlns:a16="http://schemas.microsoft.com/office/drawing/2014/main" id="{BCB24651-52D4-D04C-A8D7-4A6BD319E0F1}"/>
              </a:ext>
            </a:extLst>
          </p:cNvPr>
          <p:cNvSpPr/>
          <p:nvPr/>
        </p:nvSpPr>
        <p:spPr>
          <a:xfrm>
            <a:off x="8241348" y="640029"/>
            <a:ext cx="2824050" cy="369332"/>
          </a:xfrm>
          <a:prstGeom prst="rect">
            <a:avLst/>
          </a:prstGeom>
        </p:spPr>
        <p:txBody>
          <a:bodyPr wrap="square">
            <a:spAutoFit/>
          </a:bodyPr>
          <a:lstStyle/>
          <a:p>
            <a:r>
              <a:rPr lang="en-US" dirty="0"/>
              <a:t>Your now have 2 collections </a:t>
            </a:r>
          </a:p>
        </p:txBody>
      </p:sp>
      <p:sp>
        <p:nvSpPr>
          <p:cNvPr id="14" name="Subtitle 2">
            <a:extLst>
              <a:ext uri="{FF2B5EF4-FFF2-40B4-BE49-F238E27FC236}">
                <a16:creationId xmlns:a16="http://schemas.microsoft.com/office/drawing/2014/main" id="{CF8CCB30-B57A-0446-B2A5-DAA01B052F06}"/>
              </a:ext>
            </a:extLst>
          </p:cNvPr>
          <p:cNvSpPr>
            <a:spLocks noGrp="1"/>
          </p:cNvSpPr>
          <p:nvPr>
            <p:ph type="subTitle" idx="1"/>
          </p:nvPr>
        </p:nvSpPr>
        <p:spPr>
          <a:xfrm>
            <a:off x="199951" y="5574324"/>
            <a:ext cx="11992049" cy="1283675"/>
          </a:xfrm>
        </p:spPr>
        <p:txBody>
          <a:bodyPr>
            <a:normAutofit/>
          </a:bodyPr>
          <a:lstStyle/>
          <a:p>
            <a:pPr algn="l"/>
            <a:r>
              <a:rPr lang="en-US" sz="2000" b="1" dirty="0"/>
              <a:t>Slide 9</a:t>
            </a:r>
            <a:r>
              <a:rPr lang="en-US" sz="2000" dirty="0"/>
              <a:t>. </a:t>
            </a:r>
            <a:r>
              <a:rPr lang="en-US" sz="2000" b="1" i="1" dirty="0"/>
              <a:t>Left</a:t>
            </a:r>
            <a:r>
              <a:rPr lang="en-US" sz="2000" dirty="0"/>
              <a:t>. The yellow highlighted rows are cofactors. Each trait has a permanent </a:t>
            </a:r>
            <a:r>
              <a:rPr lang="en-US" sz="2000" b="1" i="1" dirty="0">
                <a:solidFill>
                  <a:schemeClr val="accent1"/>
                </a:solidFill>
              </a:rPr>
              <a:t>Record</a:t>
            </a:r>
            <a:r>
              <a:rPr lang="en-US" sz="2000" dirty="0">
                <a:solidFill>
                  <a:schemeClr val="accent1"/>
                </a:solidFill>
              </a:rPr>
              <a:t> </a:t>
            </a:r>
            <a:r>
              <a:rPr lang="en-US" sz="2000" b="1" i="1" dirty="0">
                <a:solidFill>
                  <a:schemeClr val="accent1"/>
                </a:solidFill>
              </a:rPr>
              <a:t>identifier</a:t>
            </a:r>
            <a:r>
              <a:rPr lang="en-US" sz="2000" dirty="0">
                <a:solidFill>
                  <a:schemeClr val="accent1"/>
                </a:solidFill>
              </a:rPr>
              <a:t> </a:t>
            </a:r>
            <a:r>
              <a:rPr lang="en-US" sz="2000" dirty="0"/>
              <a:t>with format </a:t>
            </a:r>
            <a:r>
              <a:rPr lang="en-US" sz="2000" b="1" i="1" dirty="0">
                <a:solidFill>
                  <a:schemeClr val="accent1">
                    <a:lumMod val="75000"/>
                  </a:schemeClr>
                </a:solidFill>
              </a:rPr>
              <a:t>HSR_10505</a:t>
            </a:r>
            <a:r>
              <a:rPr lang="en-US" sz="2000" i="1" dirty="0"/>
              <a:t> </a:t>
            </a:r>
            <a:r>
              <a:rPr lang="en-US" sz="2000" dirty="0"/>
              <a:t>that are citable in papers and figures. To view data, click on blue ID numbers. </a:t>
            </a:r>
            <a:r>
              <a:rPr lang="en-US" sz="2000" b="1" i="1" dirty="0"/>
              <a:t>Top</a:t>
            </a:r>
            <a:r>
              <a:rPr lang="en-US" sz="2000" dirty="0"/>
              <a:t>. </a:t>
            </a:r>
            <a:r>
              <a:rPr lang="en-US" sz="2000" b="1" i="1" dirty="0">
                <a:solidFill>
                  <a:schemeClr val="accent1">
                    <a:lumMod val="75000"/>
                  </a:schemeClr>
                </a:solidFill>
              </a:rPr>
              <a:t>Collections</a:t>
            </a:r>
            <a:r>
              <a:rPr lang="en-US" sz="2000" dirty="0"/>
              <a:t>,</a:t>
            </a:r>
            <a:r>
              <a:rPr lang="en-US" sz="2000" dirty="0">
                <a:solidFill>
                  <a:schemeClr val="accent1">
                    <a:lumMod val="75000"/>
                  </a:schemeClr>
                </a:solidFill>
              </a:rPr>
              <a:t> </a:t>
            </a:r>
            <a:r>
              <a:rPr lang="en-US" sz="2000" b="1" i="1" dirty="0">
                <a:solidFill>
                  <a:schemeClr val="accent1">
                    <a:lumMod val="75000"/>
                  </a:schemeClr>
                </a:solidFill>
              </a:rPr>
              <a:t>Tools</a:t>
            </a:r>
            <a:r>
              <a:rPr lang="en-US" sz="2000" dirty="0"/>
              <a:t>,</a:t>
            </a:r>
            <a:r>
              <a:rPr lang="en-US" sz="2000" dirty="0">
                <a:solidFill>
                  <a:schemeClr val="accent1">
                    <a:lumMod val="75000"/>
                  </a:schemeClr>
                </a:solidFill>
              </a:rPr>
              <a:t> </a:t>
            </a:r>
            <a:r>
              <a:rPr lang="en-US" sz="2000" dirty="0"/>
              <a:t>and</a:t>
            </a:r>
            <a:r>
              <a:rPr lang="en-US" sz="2000" dirty="0">
                <a:solidFill>
                  <a:schemeClr val="accent1">
                    <a:lumMod val="75000"/>
                  </a:schemeClr>
                </a:solidFill>
              </a:rPr>
              <a:t> </a:t>
            </a:r>
            <a:r>
              <a:rPr lang="en-US" sz="2000" b="1" i="1" dirty="0">
                <a:solidFill>
                  <a:schemeClr val="accent1">
                    <a:lumMod val="75000"/>
                  </a:schemeClr>
                </a:solidFill>
              </a:rPr>
              <a:t>Code</a:t>
            </a:r>
            <a:r>
              <a:rPr lang="en-US" sz="2000" dirty="0">
                <a:solidFill>
                  <a:schemeClr val="accent1">
                    <a:lumMod val="75000"/>
                  </a:schemeClr>
                </a:solidFill>
              </a:rPr>
              <a:t> </a:t>
            </a:r>
            <a:r>
              <a:rPr lang="en-US" sz="2000" dirty="0"/>
              <a:t>are</a:t>
            </a:r>
            <a:r>
              <a:rPr lang="en-US" sz="2000" dirty="0">
                <a:solidFill>
                  <a:schemeClr val="accent1">
                    <a:lumMod val="75000"/>
                  </a:schemeClr>
                </a:solidFill>
              </a:rPr>
              <a:t> </a:t>
            </a:r>
            <a:r>
              <a:rPr lang="en-US" sz="2000" dirty="0"/>
              <a:t>available from the </a:t>
            </a:r>
            <a:r>
              <a:rPr lang="en-US" sz="2000" b="1" i="1" dirty="0">
                <a:solidFill>
                  <a:schemeClr val="accent1"/>
                </a:solidFill>
              </a:rPr>
              <a:t>menu</a:t>
            </a:r>
            <a:r>
              <a:rPr lang="en-US" sz="2000" dirty="0"/>
              <a:t>. </a:t>
            </a:r>
            <a:r>
              <a:rPr lang="en-US" sz="2000" b="1" i="1" dirty="0"/>
              <a:t>Right</a:t>
            </a:r>
            <a:r>
              <a:rPr lang="en-US" sz="2000" dirty="0"/>
              <a:t>. Any open HS data can be accessed directly with the URL. Please be patient when loading data into your browser—the rat GWAS is one of the largest cohorts in </a:t>
            </a:r>
            <a:r>
              <a:rPr lang="en-US" sz="2000" dirty="0" err="1"/>
              <a:t>GeneNetwork</a:t>
            </a:r>
            <a:r>
              <a:rPr lang="en-US" sz="2000" dirty="0"/>
              <a:t>.</a:t>
            </a:r>
            <a:endParaRPr lang="en-US" sz="2000" i="1" dirty="0"/>
          </a:p>
          <a:p>
            <a:pPr algn="l"/>
            <a:endParaRPr lang="en-US" sz="2000" dirty="0"/>
          </a:p>
        </p:txBody>
      </p:sp>
    </p:spTree>
    <p:extLst>
      <p:ext uri="{BB962C8B-B14F-4D97-AF65-F5344CB8AC3E}">
        <p14:creationId xmlns:p14="http://schemas.microsoft.com/office/powerpoint/2010/main" val="370877809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11066</TotalTime>
  <Words>3314</Words>
  <Application>Microsoft Macintosh PowerPoint</Application>
  <PresentationFormat>Widescreen</PresentationFormat>
  <Paragraphs>279</Paragraphs>
  <Slides>41</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41</vt:i4>
      </vt:variant>
    </vt:vector>
  </HeadingPairs>
  <TitlesOfParts>
    <vt:vector size="50" baseType="lpstr">
      <vt:lpstr>AdvP40319B</vt:lpstr>
      <vt:lpstr>Arial</vt:lpstr>
      <vt:lpstr>Calibri</vt:lpstr>
      <vt:lpstr>Calibri Light</vt:lpstr>
      <vt:lpstr>Helvetica</vt:lpstr>
      <vt:lpstr>Helvetica Neue</vt:lpstr>
      <vt:lpstr>HelveticaNeue</vt:lpstr>
      <vt:lpstr>TimesNewRomanPSMT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Williams, Robert W</dc:creator>
  <cp:lastModifiedBy>Williams, Robert W</cp:lastModifiedBy>
  <cp:revision>917</cp:revision>
  <cp:lastPrinted>2020-05-22T16:00:03Z</cp:lastPrinted>
  <dcterms:created xsi:type="dcterms:W3CDTF">2020-03-28T14:43:50Z</dcterms:created>
  <dcterms:modified xsi:type="dcterms:W3CDTF">2020-05-22T16:01:49Z</dcterms:modified>
</cp:coreProperties>
</file>